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8" r:id="rId5"/>
    <p:sldId id="259" r:id="rId6"/>
    <p:sldId id="261" r:id="rId7"/>
    <p:sldId id="270" r:id="rId8"/>
    <p:sldId id="267" r:id="rId9"/>
    <p:sldId id="266" r:id="rId10"/>
    <p:sldId id="264" r:id="rId11"/>
    <p:sldId id="277" r:id="rId12"/>
    <p:sldId id="278" r:id="rId13"/>
    <p:sldId id="276" r:id="rId14"/>
    <p:sldId id="260" r:id="rId15"/>
    <p:sldId id="275" r:id="rId16"/>
    <p:sldId id="279" r:id="rId17"/>
    <p:sldId id="280" r:id="rId18"/>
    <p:sldId id="262" r:id="rId19"/>
    <p:sldId id="263" r:id="rId20"/>
    <p:sldId id="265" r:id="rId21"/>
    <p:sldId id="274" r:id="rId22"/>
    <p:sldId id="271" r:id="rId23"/>
    <p:sldId id="281" r:id="rId24"/>
    <p:sldId id="272" r:id="rId25"/>
    <p:sldId id="273" r:id="rId26"/>
    <p:sldId id="26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417" autoAdjust="0"/>
  </p:normalViewPr>
  <p:slideViewPr>
    <p:cSldViewPr snapToGrid="0">
      <p:cViewPr varScale="1">
        <p:scale>
          <a:sx n="87" d="100"/>
          <a:sy n="87" d="100"/>
        </p:scale>
        <p:origin x="40" y="360"/>
      </p:cViewPr>
      <p:guideLst/>
    </p:cSldViewPr>
  </p:slideViewPr>
  <p:outlineViewPr>
    <p:cViewPr>
      <p:scale>
        <a:sx n="33" d="100"/>
        <a:sy n="33" d="100"/>
      </p:scale>
      <p:origin x="0" y="-9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4F51F-BEE1-405A-9A5A-34FC446F94A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818F9-9C10-4B6C-BF1E-360A7433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37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818F9-9C10-4B6C-BF1E-360A74337C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20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77358-5682-5422-8210-F8AA9848A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9ADBCD-A12B-B29A-883D-F8A5C75FD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A449A-312D-1764-E56A-37E8D9267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C0A6-9E12-4562-B512-5EB1BF35B444}" type="datetime1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B5269-F48B-0BB1-F998-8F64DA7C9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F14-A484-AFB2-F6EC-51EFE3C0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Anim logo">
            <a:extLst>
              <a:ext uri="{FF2B5EF4-FFF2-40B4-BE49-F238E27FC236}">
                <a16:creationId xmlns:a16="http://schemas.microsoft.com/office/drawing/2014/main" id="{652A4190-7F71-A6D4-9075-BEEEA03BD0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" y="215900"/>
            <a:ext cx="218122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X3D logo">
            <a:extLst>
              <a:ext uri="{FF2B5EF4-FFF2-40B4-BE49-F238E27FC236}">
                <a16:creationId xmlns:a16="http://schemas.microsoft.com/office/drawing/2014/main" id="{F4E7E2E4-EC30-684C-8728-ADE585BDFF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870" y="192088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89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3B8F5-9808-1153-9D1E-B43F58EA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CCC85A-A76C-1F33-A62A-B8746E58E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582DE-784C-2702-F176-C4E134626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EBC-5553-417D-83E7-8F38A5321723}" type="datetime1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51EAB-8408-3AA7-F647-ED9A35E42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498D0-BA6B-599C-15A8-510E0ABB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7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0DA89C-FCEA-5A2A-06CE-AD26127AA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0ED2D-7200-E3E4-DBEE-AD8025676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B0C3C-4AB1-009B-52D9-7C97D6F33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A5B8-1B2E-4D0C-89B5-D4966B394A35}" type="datetime1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9CBD4-1D35-752D-2CA0-9B3B502B0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9EA5A-0EB2-1161-E06C-27D609A8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1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A71D2-C19B-836B-03C1-E8378E2CD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6389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250D7-15C3-53BE-6E41-8602C68D8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DD66E-03A3-912B-EEAE-D33954C41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E2BB-5BB8-4A36-A18E-7821F45165AC}" type="datetime1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9CC95-0C20-26A7-3402-00AA0DFEC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F4736-13CA-A57F-35D5-71D8F3133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654BDB-DDFD-7B53-1B3C-6C1E2A1BF953}"/>
              </a:ext>
            </a:extLst>
          </p:cNvPr>
          <p:cNvGrpSpPr/>
          <p:nvPr userDrawn="1"/>
        </p:nvGrpSpPr>
        <p:grpSpPr>
          <a:xfrm>
            <a:off x="10754799" y="489676"/>
            <a:ext cx="1346843" cy="1054915"/>
            <a:chOff x="10816582" y="230188"/>
            <a:chExt cx="1346843" cy="1054915"/>
          </a:xfrm>
        </p:grpSpPr>
        <p:pic>
          <p:nvPicPr>
            <p:cNvPr id="3074" name="Picture 2" descr="X3D logo">
              <a:extLst>
                <a:ext uri="{FF2B5EF4-FFF2-40B4-BE49-F238E27FC236}">
                  <a16:creationId xmlns:a16="http://schemas.microsoft.com/office/drawing/2014/main" id="{7392D5FD-3B46-AF1F-6E28-DA3363E8CFB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5849" y="718345"/>
              <a:ext cx="1133516" cy="566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Anim logo">
              <a:extLst>
                <a:ext uri="{FF2B5EF4-FFF2-40B4-BE49-F238E27FC236}">
                  <a16:creationId xmlns:a16="http://schemas.microsoft.com/office/drawing/2014/main" id="{A2756DBB-D27F-A6BA-8E30-ADE40E044E5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6582" y="230188"/>
              <a:ext cx="1346843" cy="488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367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0264E-EAC7-BEC7-7032-FB0289F34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FED5A-11E9-9578-5E69-AB05DDBC5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D93B7-ED3C-A193-DAEB-BFABBAE16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0BD4-B1EC-4A5F-9210-1BE79D564C55}" type="datetime1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BF3BA-9FF8-002A-CC0B-D839D76B7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FD9BC-217A-6C99-F374-08C16ABE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6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54505-2571-4B77-2880-40B45DF79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29BB2-3F08-4FA0-CB0D-3A7437232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BC143-C990-4B10-D4D4-928434EFF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74816-5F6F-A24D-1DDC-3F4C18AE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BE25-3ED1-4968-8D0C-6D138A243574}" type="datetime1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4E3D9-065E-A38B-989B-4F15F0CDB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5D754-4C08-FB72-9AAF-7A48F412B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5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50C1F-2BDF-ED98-0B3B-3475E3998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6953A-4188-0221-BA0D-D5F5A5970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60CEE-CEB4-9BA3-4B69-B382413DD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FAB69-0508-07D6-C938-8751071613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9EC72B-A0F8-6260-1818-9370500E0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A3E418-4173-CDD6-22A0-0CAD17E86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01AF-5CA0-4BFC-85F2-F38888D82048}" type="datetime1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F92B91-E3D4-EBDF-DA51-56FA50C2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04AE87-09D3-B56C-252E-4194FC125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7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09CDD-A0F4-9DBA-3715-4C98934BD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643E36-6111-F583-1B63-388DC6FFF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02A5-86F7-406A-B2A2-5B14A88B6D50}" type="datetime1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582A5-35B7-D6A5-62B7-22EEE9045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440FC9-F741-7231-140C-08846FF8C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2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0D0C6C-8D88-9161-F002-26620819C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E62E-7BEC-48E4-9ABE-55ABB1D5815A}" type="datetime1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B9A4F3-07CB-7107-C36F-48DE45209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9BF98-E31F-4800-838C-9DDE03B3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2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9CF84-92CF-67E2-523C-CDCE44B20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AD493-6837-C3F1-1463-82233037A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9E245-EE21-26C0-1979-C4E8BDE61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18E08-AE7C-8B8D-10A9-B4D53039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024D-11F6-4803-8BA0-3CC64244775E}" type="datetime1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4171F-0473-6004-4794-2581DA079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A64FF-AB25-EE76-F5CC-7DE64E99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4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D62CB-F78C-F591-8AF0-FA028CFF4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DB78FD-38B4-A991-EFEC-785C2166B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11A9B-2A13-1AA9-A233-EA8AC44AE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866763-F0AD-83A8-F6FD-B6C048F86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4D3-3DD6-4FF2-8EEF-2AEFF4C71066}" type="datetime1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00952-DFC5-5EB4-F700-CB72C392D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CE145-4C6D-B7D5-C42F-03DF9D305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7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00A5D0-1DEC-05BD-E5EA-38A5B4744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E1C26-7B01-AE4F-B2FC-7195EDA6D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AC257-0023-9446-5DC1-2C2F240C8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8E3A09-CA1F-4602-911B-785E2124F601}" type="datetime1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9DB8C-827C-53CB-18B8-35DF706C2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FBF32-8AE7-767E-AA69-31DBA0C21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2FAD20-6AEF-4B5E-9881-C010E5CB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5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3d.org/specifications/X3Dv4Draft/ISO-IEC19775-1v4.1-CD/Part01/components/networking.html#EXPORTStatement" TargetMode="External"/><Relationship Id="rId2" Type="http://schemas.openxmlformats.org/officeDocument/2006/relationships/hyperlink" Target="https://www.web3d.org/specifications/X3Dv4Draft/ISO-IEC19775-1v4.1-CD/Part01/components/networking.html#Inlin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ntis.web3d.org/view.php?id=1530" TargetMode="External"/><Relationship Id="rId4" Type="http://schemas.openxmlformats.org/officeDocument/2006/relationships/hyperlink" Target="https://www.web3d.org/specifications/X3Dv4Draft/ISO-IEC19775-1v4.1-CD/Part01/components/networking.html#IMPORTStatemen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#InlineGeometry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b3d.org/specifications/X3Dv4Draft/ISO-IEC19774/ISO-IEC19774-1/ISO-IEC19774-1v2.1/ISO-IEC19774-1v2.1-WD/Architecture/concepts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web3d.org/x3d/content/examples/HumanoidAnimation/Bones/AllBonesLOA5SkeletonsIndex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hyperlink" Target="https://www.web3d.org/x3d/content/examples/HumanoidAnimation/Bones/AllBonesLOA5SkeletonsInlineAnimation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3d.org/x3d/content/examples/HumanoidAnimation/Medical/AnimatedAssembledHumanSkeletonIndex.html" TargetMode="External"/><Relationship Id="rId2" Type="http://schemas.openxmlformats.org/officeDocument/2006/relationships/hyperlink" Target="https://www.web3d.org/x3d/content/examples/HumanoidAnimation/Medical/SkeletonCompleteNoNormals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eb3d.org/x3d/content/examples/HumanoidAnimation/Medical/LaughingUpperSkeletonIndex.htm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eb3d.siggraph.org/2026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b3d.org/specifications/X3Dv4Draft/ISO-IEC19775-1v4.1-CD/Part01/Architecture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b3d.org/specifications/X3Dv4Draft/ISO-IEC19775-1v4.1-CD/Part01/Architecture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560CC-4B97-EDC3-DF97-23BE6DD49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335" y="1122362"/>
            <a:ext cx="10892481" cy="2937573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LOA5 Animated Humanoids </a:t>
            </a:r>
            <a:br>
              <a:rPr lang="en-US" dirty="0"/>
            </a:br>
            <a:r>
              <a:rPr lang="en-US" dirty="0"/>
              <a:t>using HAnim and X3D</a:t>
            </a:r>
            <a:br>
              <a:rPr lang="en-US" dirty="0"/>
            </a:br>
            <a:br>
              <a:rPr lang="en-US" sz="4900" dirty="0"/>
            </a:br>
            <a:r>
              <a:rPr lang="en-US" sz="4000" dirty="0"/>
              <a:t>Creating the Bones examples in HAnim Archive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A0B4E-2D3F-FE33-BFAB-03B0A718A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45996"/>
            <a:ext cx="9144000" cy="1991660"/>
          </a:xfrm>
        </p:spPr>
        <p:txBody>
          <a:bodyPr>
            <a:normAutofit fontScale="85000" lnSpcReduction="20000"/>
          </a:bodyPr>
          <a:lstStyle/>
          <a:p>
            <a:r>
              <a:rPr lang="en-US" sz="2900" dirty="0"/>
              <a:t>Don Brutzman and Joe Williams</a:t>
            </a:r>
          </a:p>
          <a:p>
            <a:r>
              <a:rPr lang="en-US" sz="2900" dirty="0"/>
              <a:t>Humanoid Animation (HAnim) Working Group</a:t>
            </a:r>
          </a:p>
          <a:p>
            <a:r>
              <a:rPr lang="en-US" sz="2900" dirty="0"/>
              <a:t>Web3D Consortium</a:t>
            </a:r>
          </a:p>
          <a:p>
            <a:endParaRPr lang="en-US" dirty="0"/>
          </a:p>
          <a:p>
            <a:r>
              <a:rPr lang="en-US" i="1" dirty="0"/>
              <a:t>draft</a:t>
            </a:r>
            <a:r>
              <a:rPr lang="en-US" dirty="0"/>
              <a:t>  27 APR 2026</a:t>
            </a:r>
          </a:p>
        </p:txBody>
      </p:sp>
    </p:spTree>
    <p:extLst>
      <p:ext uri="{BB962C8B-B14F-4D97-AF65-F5344CB8AC3E}">
        <p14:creationId xmlns:p14="http://schemas.microsoft.com/office/powerpoint/2010/main" val="161280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5D4E4-A414-26E6-2750-6911C3A98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availability of HAnim Bone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D4D68-976F-EF8B-217D-E34F66441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Damon’s original archive</a:t>
            </a:r>
          </a:p>
          <a:p>
            <a:r>
              <a:rPr lang="en-US" dirty="0"/>
              <a:t>Describe genesis of the models in different archives</a:t>
            </a:r>
          </a:p>
          <a:p>
            <a:r>
              <a:rPr lang="en-US" dirty="0"/>
              <a:t>Note that this derived work is open source with no restrictions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80BC6-9218-DF31-08D8-11CB610C0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35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BF1BD-1C74-5C2E-56B2-D8C9F33C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Inline, EXPORT and IMPORT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033AE-79F3-A8C0-81D6-15C2DFB53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00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hlinkClick r:id="rId2"/>
              </a:rPr>
              <a:t>Inline node</a:t>
            </a:r>
            <a:r>
              <a:rPr lang="en-US" b="1" dirty="0"/>
              <a:t> </a:t>
            </a:r>
            <a:r>
              <a:rPr lang="en-US" dirty="0"/>
              <a:t>is essential for model re-use, composition and scalability</a:t>
            </a:r>
          </a:p>
          <a:p>
            <a:pPr lvl="1"/>
            <a:r>
              <a:rPr lang="en-US" dirty="0"/>
              <a:t>Loads a model and embeds it in the current scene graph</a:t>
            </a:r>
          </a:p>
          <a:p>
            <a:pPr lvl="1"/>
            <a:r>
              <a:rPr lang="en-US" dirty="0"/>
              <a:t>Support for X3D XML, ClassicVRML, JSON, and binary encodings</a:t>
            </a:r>
          </a:p>
          <a:p>
            <a:pPr lvl="1"/>
            <a:r>
              <a:rPr lang="en-US" dirty="0"/>
              <a:t>Support for glTF 2.0 XML and encodings</a:t>
            </a:r>
          </a:p>
          <a:p>
            <a:pPr marL="0" indent="0">
              <a:buNone/>
            </a:pPr>
            <a:r>
              <a:rPr lang="en-US" b="1" dirty="0">
                <a:hlinkClick r:id="rId3"/>
              </a:rPr>
              <a:t>EXPORT statement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Allows an author to specify nodes in the model that can be directly accessed at run time for animation purposes (e.g. HAnimHumanoid)</a:t>
            </a:r>
          </a:p>
          <a:p>
            <a:pPr marL="0" indent="0">
              <a:buNone/>
            </a:pPr>
            <a:r>
              <a:rPr lang="en-US" b="1" dirty="0">
                <a:hlinkClick r:id="rId4"/>
              </a:rPr>
              <a:t>IMPORT statement</a:t>
            </a:r>
            <a:endParaRPr lang="en-US" b="1" dirty="0"/>
          </a:p>
          <a:p>
            <a:pPr lvl="1"/>
            <a:r>
              <a:rPr lang="en-US" dirty="0"/>
              <a:t>Allows next author to gain access to those </a:t>
            </a:r>
            <a:r>
              <a:rPr lang="en-US" dirty="0" err="1"/>
              <a:t>EXPORTed</a:t>
            </a:r>
            <a:r>
              <a:rPr lang="en-US" dirty="0"/>
              <a:t> nodes of Inline model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Mantis Issue 1530</a:t>
            </a:r>
            <a:r>
              <a:rPr lang="en-US" dirty="0"/>
              <a:t> shows simplified mechanisms for humanoids to avoid duplicative statements beyond top-level HAnimHumanoid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B90AF-A42E-9DFF-1FC1-3B21EE7D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b="1" smtClean="0"/>
              <a:t>11</a:t>
            </a:fld>
            <a:endParaRPr lang="en-US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4238F-A7F7-2B7F-9224-4BAEC545A086}"/>
              </a:ext>
            </a:extLst>
          </p:cNvPr>
          <p:cNvSpPr txBox="1"/>
          <p:nvPr/>
        </p:nvSpPr>
        <p:spPr>
          <a:xfrm>
            <a:off x="146304" y="180459"/>
            <a:ext cx="103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X3D 4.1</a:t>
            </a:r>
          </a:p>
        </p:txBody>
      </p:sp>
    </p:spTree>
    <p:extLst>
      <p:ext uri="{BB962C8B-B14F-4D97-AF65-F5344CB8AC3E}">
        <p14:creationId xmlns:p14="http://schemas.microsoft.com/office/powerpoint/2010/main" val="694936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E6BEB-3673-90D1-5C4B-EA0C60A15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InlineGeometry retrieves mesh geometry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7C8D6-7EC6-1B63-21DC-41E22C763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19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hlinkClick r:id="rId2" action="ppaction://hlinkfile"/>
              </a:rPr>
              <a:t>InlineGeometry</a:t>
            </a:r>
            <a:r>
              <a:rPr lang="en-US" dirty="0"/>
              <a:t> is a newly proposed and implemented node</a:t>
            </a:r>
          </a:p>
          <a:p>
            <a:pPr lvl="1"/>
            <a:r>
              <a:rPr lang="en-US" dirty="0"/>
              <a:t>Retrieves geometry only, typically providing a mesh of polygons</a:t>
            </a:r>
          </a:p>
          <a:p>
            <a:pPr lvl="1"/>
            <a:r>
              <a:rPr lang="en-US" dirty="0"/>
              <a:t>Initially designed to support STL and PLY formats for 3D printing,</a:t>
            </a:r>
          </a:p>
          <a:p>
            <a:pPr lvl="1"/>
            <a:r>
              <a:rPr lang="en-US" dirty="0"/>
              <a:t>Also usable with X3D, VRML, and possibly other file formats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Benefits</a:t>
            </a:r>
          </a:p>
          <a:p>
            <a:pPr lvl="1"/>
            <a:r>
              <a:rPr lang="en-US" dirty="0"/>
              <a:t>Allows application of independent Appearance and Material nodes</a:t>
            </a:r>
          </a:p>
          <a:p>
            <a:pPr lvl="1"/>
            <a:r>
              <a:rPr lang="en-US" dirty="0"/>
              <a:t>Avoids retrieving any other unrelated (or unwanted) X3D nodes in the remote model that Inline IMPORT might return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InlineGeometry allows authors to create a custom HAnimHumanoid that only re-uses HAnimSegment geometry of interest</a:t>
            </a:r>
          </a:p>
          <a:p>
            <a:pPr lvl="1"/>
            <a:r>
              <a:rPr lang="en-US" dirty="0"/>
              <a:t>EXPORT and IMPORT do not pertain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E2439-9A51-4CB6-946C-88C1C713D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9667E8-DE20-E299-DA97-5830AD674A3A}"/>
              </a:ext>
            </a:extLst>
          </p:cNvPr>
          <p:cNvSpPr txBox="1"/>
          <p:nvPr/>
        </p:nvSpPr>
        <p:spPr>
          <a:xfrm>
            <a:off x="146304" y="180459"/>
            <a:ext cx="103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X3D 4.1</a:t>
            </a:r>
          </a:p>
        </p:txBody>
      </p:sp>
    </p:spTree>
    <p:extLst>
      <p:ext uri="{BB962C8B-B14F-4D97-AF65-F5344CB8AC3E}">
        <p14:creationId xmlns:p14="http://schemas.microsoft.com/office/powerpoint/2010/main" val="3054655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3C87F-F6BF-3273-72C5-6044903E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workflow for Bones in X3D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F7740E-7235-4F95-D4AE-8D855F53C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Copy, create empty skeleton using template</a:t>
            </a:r>
          </a:p>
          <a:p>
            <a:r>
              <a:rPr lang="en-US" dirty="0"/>
              <a:t>Apply name prefixes within the HAnimHumanoid</a:t>
            </a:r>
          </a:p>
          <a:p>
            <a:r>
              <a:rPr lang="en-US" dirty="0"/>
              <a:t>Retrieve correct geometry at each point within Joint, Segment tree</a:t>
            </a:r>
          </a:p>
          <a:p>
            <a:pPr lvl="1"/>
            <a:r>
              <a:rPr lang="en-US" dirty="0"/>
              <a:t>Use Inline for prepositioned models</a:t>
            </a:r>
          </a:p>
          <a:p>
            <a:pPr lvl="1"/>
            <a:r>
              <a:rPr lang="en-US" dirty="0"/>
              <a:t>Use InlineGeometry for zero-centered meshes, then apply Transform offsets and Appearance/Material throughout</a:t>
            </a:r>
          </a:p>
          <a:p>
            <a:r>
              <a:rPr lang="en-US" dirty="0"/>
              <a:t>Adjust HAnimJoint center fields to match centers of rotation</a:t>
            </a:r>
          </a:p>
          <a:p>
            <a:r>
              <a:rPr lang="en-US" dirty="0"/>
              <a:t>Test visually at each step for correct placement, animation</a:t>
            </a:r>
          </a:p>
          <a:p>
            <a:r>
              <a:rPr lang="en-US" dirty="0"/>
              <a:t>X3D-Edit: frequently test XML validation, Quality Assurance (QA)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36774-C39E-6A99-398F-7B22F79D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12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83AA3-F5CE-3AC2-B498-98FA7D1F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3627"/>
            <a:ext cx="3302876" cy="4755932"/>
          </a:xfrm>
        </p:spPr>
        <p:txBody>
          <a:bodyPr>
            <a:normAutofit/>
          </a:bodyPr>
          <a:lstStyle/>
          <a:p>
            <a:pPr algn="ctr"/>
            <a:r>
              <a:rPr lang="en-US" sz="3800" dirty="0"/>
              <a:t>Design pattern</a:t>
            </a:r>
            <a:br>
              <a:rPr lang="en-US" sz="3800" dirty="0"/>
            </a:br>
            <a:br>
              <a:rPr lang="en-US" sz="3800" dirty="0"/>
            </a:br>
            <a:r>
              <a:rPr lang="en-US" sz="3800" dirty="0"/>
              <a:t> HAnimJoint </a:t>
            </a:r>
            <a:br>
              <a:rPr lang="en-US" sz="3800" dirty="0"/>
            </a:br>
            <a:r>
              <a:rPr lang="en-US" sz="3800" dirty="0"/>
              <a:t>and HAnimSegment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CA26B-AACD-FD37-CE51-9F21BDC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5A0D86-8DF1-D29D-266E-2BD801D5C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467" y="0"/>
            <a:ext cx="9027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20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960A-730E-4AF3-6BAA-229BFF211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joint centers of rotation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5FFE37-65A9-3E6F-0ADE-8601B03D4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95459" cy="32584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Difficult to coordinate both location and center of rotation of joints</a:t>
            </a:r>
          </a:p>
          <a:p>
            <a:pPr marL="0" indent="0">
              <a:buNone/>
            </a:pPr>
            <a:r>
              <a:rPr lang="en-US" dirty="0"/>
              <a:t>Difficult to keep track of hundreds of named joints and segments</a:t>
            </a:r>
          </a:p>
          <a:p>
            <a:pPr lvl="1"/>
            <a:r>
              <a:rPr lang="en-US" dirty="0"/>
              <a:t>Precise HAnim X3D naming conventions for </a:t>
            </a:r>
            <a:r>
              <a:rPr lang="en-US" i="1" dirty="0"/>
              <a:t>DEF</a:t>
            </a:r>
            <a:r>
              <a:rPr lang="en-US" dirty="0"/>
              <a:t>, </a:t>
            </a:r>
            <a:r>
              <a:rPr lang="en-US" i="1" dirty="0"/>
              <a:t>name</a:t>
            </a:r>
            <a:r>
              <a:rPr lang="en-US" dirty="0"/>
              <a:t> fields essential</a:t>
            </a:r>
          </a:p>
          <a:p>
            <a:pPr lvl="1"/>
            <a:r>
              <a:rPr lang="en-US" dirty="0"/>
              <a:t>Multiple approaches considered, simplicity considered best</a:t>
            </a:r>
          </a:p>
          <a:p>
            <a:pPr marL="0" indent="0">
              <a:buNone/>
            </a:pPr>
            <a:r>
              <a:rPr lang="en-US" dirty="0"/>
              <a:t>Each individual bone model has TouchSensor as user’s trigger for</a:t>
            </a:r>
          </a:p>
          <a:p>
            <a:pPr lvl="1"/>
            <a:r>
              <a:rPr lang="en-US" dirty="0"/>
              <a:t>Hover: displaying name of segment geometry to aid exploration</a:t>
            </a:r>
          </a:p>
          <a:p>
            <a:pPr lvl="1"/>
            <a:r>
              <a:rPr lang="en-US" dirty="0"/>
              <a:t>Select: provide highlight lighting, close-in view, display X-Y-Z axis if present</a:t>
            </a:r>
          </a:p>
          <a:p>
            <a:pPr lvl="1"/>
            <a:r>
              <a:rPr lang="en-US" dirty="0"/>
              <a:t>No custom scripts, all native X3D.  Essential for visual debugging of model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CADEB-BAFC-78AA-9DE4-1B9B78AB5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15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D59D97-82C9-EC97-DBDD-16FD09DBD901}"/>
              </a:ext>
            </a:extLst>
          </p:cNvPr>
          <p:cNvGrpSpPr/>
          <p:nvPr/>
        </p:nvGrpSpPr>
        <p:grpSpPr>
          <a:xfrm>
            <a:off x="1752675" y="5159357"/>
            <a:ext cx="7934946" cy="1477587"/>
            <a:chOff x="1892339" y="4977435"/>
            <a:chExt cx="7934946" cy="14775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EC61F5-6246-B0F4-DBB6-153D1CB44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83851" y="4984964"/>
              <a:ext cx="2131329" cy="147005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D9F217-8737-6DE1-99FA-C84137441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71949" y="4984964"/>
              <a:ext cx="1794248" cy="147005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D73C84E-6110-D3C9-5C99-944D821EB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22966" y="4984964"/>
              <a:ext cx="1904319" cy="147005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97697DC-EF4A-25AB-A36F-1EF416EDD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92339" y="4977435"/>
              <a:ext cx="1634743" cy="1477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2639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3C6C0-2679-A1BF-1189-D5761B77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Visualizing erroneous joint centers of rotation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A75D7-E225-562E-7A9B-C7D8B67D8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Misplaced sacrum example</a:t>
            </a:r>
          </a:p>
          <a:p>
            <a:r>
              <a:rPr lang="en-US" dirty="0"/>
              <a:t>What some other errors looked like…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Take-away points:</a:t>
            </a:r>
          </a:p>
          <a:p>
            <a:r>
              <a:rPr lang="en-US" dirty="0"/>
              <a:t>Tools and processing workflows can follow these patterns too</a:t>
            </a:r>
          </a:p>
          <a:p>
            <a:r>
              <a:rPr lang="en-US" dirty="0"/>
              <a:t>Once again, visual debugging is essential for success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11477-E02F-946B-DDED-D1BC0AA10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44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21B4-76F2-FA19-3B35-353292D87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Resizing an HAnim skeleton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EE2F0-9668-5B42-500B-D0B81F070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JinLOA4.x3d</a:t>
            </a:r>
          </a:p>
          <a:p>
            <a:r>
              <a:rPr lang="en-US" dirty="0"/>
              <a:t>Served as template for Bones model</a:t>
            </a:r>
          </a:p>
          <a:p>
            <a:r>
              <a:rPr lang="en-US" dirty="0"/>
              <a:t>After replacing individual bones, adjusting joint center of rotations necessary so that skeleton with bone segments of different lengths can re-use the same animations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1522C-5699-362B-4F48-EFBACF10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06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D62F0-63E8-B64D-CD5E-FDAC63C34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Inline to load segment models with absolute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239D0-95A9-CA23-FF51-6947BF72A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0A1FB-99E4-0D9E-698E-8369E091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92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53A0-FE3D-81E4-D8BA-4C6CE65D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InlineGeometry to load segment meshes with absolute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84AF6-F77E-84C3-2109-4FBD1E45E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C34CD-6BF6-13B8-5904-17F27C53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D16C2-2B9A-63C3-8851-A16F2BDAF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Humanoid Animation (HAnim)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3D295-6B7E-8355-C984-60C400A53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HAnim is an abstract representation for modelling 3D articulated figures, including but not limited to human beings.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HAnim specification is an International Standard that describes a standard way of representing humanoids.  When followed, HAnim allows human figures created with modelling tools from one developer to be animated using tools from another developer.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HAnim is directly implemented in the X3D Architecture with examples that are widely available and deployable.</a:t>
            </a:r>
          </a:p>
          <a:p>
            <a:r>
              <a:rPr lang="en-US" dirty="0">
                <a:hlinkClick r:id="rId2"/>
              </a:rPr>
              <a:t>HAnim Architecture draft v4.1</a:t>
            </a:r>
            <a:r>
              <a:rPr lang="en-US" dirty="0"/>
              <a:t> is tracking current developments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C13C4-A056-F65F-A0E1-64BC05472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52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15C2F-CCEA-0D6F-9090-3CC5CBE6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Example HAnim/X3D for absolute Inline models and relative InlineGeometry meshes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6F5DB-1D78-74FB-13BD-EDB5F3565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>
                <a:hlinkClick r:id="rId2"/>
              </a:rPr>
              <a:t>X3D Example Archives: </a:t>
            </a:r>
            <a:r>
              <a:rPr lang="en-US" dirty="0">
                <a:hlinkClick r:id="rId2"/>
              </a:rPr>
              <a:t>Humanoid Animation, Bones, 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All Bones LOA 5 Skeletons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AAB7EC-24D4-AAE3-02BE-CC441158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7376DD-B8A7-C19A-C6BA-499F53958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690688"/>
            <a:ext cx="8077200" cy="41248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74C244-A7A2-2F5B-56FF-261A0E2E0853}"/>
              </a:ext>
            </a:extLst>
          </p:cNvPr>
          <p:cNvSpPr txBox="1"/>
          <p:nvPr/>
        </p:nvSpPr>
        <p:spPr>
          <a:xfrm>
            <a:off x="1009498" y="6100877"/>
            <a:ext cx="966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Both cases apply the exact same HAnimHumanoid, HAnimJoint, HAnimSegment structures</a:t>
            </a:r>
          </a:p>
        </p:txBody>
      </p:sp>
    </p:spTree>
    <p:extLst>
      <p:ext uri="{BB962C8B-B14F-4D97-AF65-F5344CB8AC3E}">
        <p14:creationId xmlns:p14="http://schemas.microsoft.com/office/powerpoint/2010/main" val="1103517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B45E-F68A-B937-4D61-866583443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1" y="365125"/>
            <a:ext cx="8183880" cy="1325563"/>
          </a:xfrm>
        </p:spPr>
        <p:txBody>
          <a:bodyPr/>
          <a:lstStyle/>
          <a:p>
            <a:r>
              <a:rPr lang="en-US" dirty="0"/>
              <a:t>Test scene to visualize Joint 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B23FA-36A1-F09B-CEC7-A96199E7E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03893"/>
            <a:ext cx="10515600" cy="11367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i="1" dirty="0">
                <a:hlinkClick r:id="rId2"/>
              </a:rPr>
              <a:t>X3D Example Archives: </a:t>
            </a:r>
            <a:r>
              <a:rPr lang="en-US" dirty="0">
                <a:hlinkClick r:id="rId2"/>
              </a:rPr>
              <a:t>Humanoid Animation, Bones, 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All Bones LOA 5 Skeletons Inline Animation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5EDC8-E912-FE5F-BCD8-EC8C468BD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968B1F-761E-6C18-5647-1974A61E4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1398585"/>
            <a:ext cx="5096971" cy="40608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8EF85E-DE68-543E-1A5F-AAFB476102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50"/>
          <a:stretch>
            <a:fillRect/>
          </a:stretch>
        </p:blipFill>
        <p:spPr>
          <a:xfrm>
            <a:off x="5729291" y="3470482"/>
            <a:ext cx="3981637" cy="19888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6F1FB8-4529-70B8-BA4E-1C3059DD17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1319" y="1704719"/>
            <a:ext cx="1959577" cy="37546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AE52AB-7335-C06A-7E20-A133B3F4B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24369"/>
            <a:ext cx="1207008" cy="32631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100EBD-AA1C-8766-8754-D43AA7425E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398585"/>
            <a:ext cx="1760045" cy="192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4C8F6-2333-5DFC-CAEA-32F743D89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 examples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7BC86-B18C-E807-FD79-D0DD32559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Switchable Interpolators</a:t>
            </a:r>
          </a:p>
          <a:p>
            <a:endParaRPr lang="en-US" dirty="0"/>
          </a:p>
          <a:p>
            <a:r>
              <a:rPr lang="en-US" dirty="0"/>
              <a:t>Green-box pitch/roll/yaw examples</a:t>
            </a:r>
          </a:p>
          <a:p>
            <a:endParaRPr lang="en-US" dirty="0"/>
          </a:p>
          <a:p>
            <a:r>
              <a:rPr lang="en-US" dirty="0"/>
              <a:t>TODO: HAnimPose examples (</a:t>
            </a:r>
            <a:r>
              <a:rPr lang="en-US" dirty="0" err="1"/>
              <a:t>BoxMan</a:t>
            </a:r>
            <a:r>
              <a:rPr lang="en-US" dirty="0"/>
              <a:t>, at least)</a:t>
            </a:r>
          </a:p>
          <a:p>
            <a:endParaRPr lang="en-US" dirty="0"/>
          </a:p>
          <a:p>
            <a:r>
              <a:rPr lang="en-US" dirty="0"/>
              <a:t>TODO: </a:t>
            </a:r>
            <a:r>
              <a:rPr lang="en-US" dirty="0" err="1"/>
              <a:t>HAnimMotion</a:t>
            </a:r>
            <a:r>
              <a:rPr lang="en-US" dirty="0"/>
              <a:t> example derived from BVH data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8F173-83F9-D156-A461-3C7277E51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67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6270-2BED-6205-684E-3F51AF63D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AD42D-AA6F-6B6D-BA3C-4E7A160B7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 describe work used on the path taken,</a:t>
            </a:r>
          </a:p>
          <a:p>
            <a:r>
              <a:rPr lang="en-US" dirty="0"/>
              <a:t>Order of development:</a:t>
            </a:r>
            <a:br>
              <a:rPr lang="en-US" dirty="0"/>
            </a:br>
            <a:r>
              <a:rPr lang="en-US" dirty="0"/>
              <a:t>*  </a:t>
            </a:r>
            <a:r>
              <a:rPr lang="en-US" dirty="0">
                <a:hlinkClick r:id="rId2"/>
              </a:rPr>
              <a:t>https://www.web3d.org/x3d/content/examples/HumanoidAnimation/Medical/SkeletonCompleteNoNormalsIndex.html</a:t>
            </a:r>
            <a:br>
              <a:rPr lang="en-US" dirty="0"/>
            </a:br>
            <a:r>
              <a:rPr lang="en-US" dirty="0"/>
              <a:t>*  </a:t>
            </a:r>
            <a:r>
              <a:rPr lang="en-US" dirty="0">
                <a:hlinkClick r:id="rId3"/>
              </a:rPr>
              <a:t>https://www.web3d.org/x3d/content/examples/HumanoidAnimation/Medical/AnimatedAssembledHumanSkeletonIndex.html</a:t>
            </a:r>
            <a:br>
              <a:rPr lang="en-US" dirty="0"/>
            </a:br>
            <a:r>
              <a:rPr lang="en-US" dirty="0"/>
              <a:t>Running skeleton (not yet submitted to archive)</a:t>
            </a:r>
            <a:br>
              <a:rPr lang="en-US" dirty="0"/>
            </a:br>
            <a:r>
              <a:rPr lang="en-US" dirty="0"/>
              <a:t>*  </a:t>
            </a:r>
            <a:r>
              <a:rPr lang="en-US" dirty="0">
                <a:hlinkClick r:id="rId4"/>
              </a:rPr>
              <a:t>https://www.web3d.org/x3d/content/examples/HumanoidAnimation/Medical/LaughingUpperSkeletonIndex.html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To support the paper for Web3D 2026,</a:t>
            </a:r>
          </a:p>
          <a:p>
            <a:r>
              <a:rPr lang="en-US" dirty="0"/>
              <a:t>To encourage even-better work by others in the future!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61BA9-BCE4-20C8-B2BE-01CA0FD3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44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8EA88-35B1-0455-F6EF-A351B971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50AB8-3E5B-F6C0-A5E2-D8C12EC3A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 we can do it…</a:t>
            </a:r>
          </a:p>
          <a:p>
            <a:endParaRPr lang="en-US" dirty="0"/>
          </a:p>
          <a:p>
            <a:r>
              <a:rPr lang="en-US" dirty="0"/>
              <a:t>This presentation is outline of paper for </a:t>
            </a:r>
            <a:r>
              <a:rPr lang="en-US" dirty="0">
                <a:hlinkClick r:id="rId2"/>
              </a:rPr>
              <a:t>Web3D 2026 Conference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0BB67-DB2F-BBA4-CCEE-32204472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44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ADC7B-101C-3EC5-A21F-656EB150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06898-5BF9-BF2E-5CF5-95DCAC061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Improved conversion tools to facilitate model construction </a:t>
            </a:r>
          </a:p>
          <a:p>
            <a:r>
              <a:rPr lang="en-US" dirty="0"/>
              <a:t>Quality Assurance (QA) tools for model conversion, correctness</a:t>
            </a:r>
          </a:p>
          <a:p>
            <a:r>
              <a:rPr lang="en-US" dirty="0"/>
              <a:t>Continued specification formalization</a:t>
            </a:r>
          </a:p>
          <a:p>
            <a:r>
              <a:rPr lang="en-US" dirty="0"/>
              <a:t>Continued implementation, evaluation, refinement, deployment</a:t>
            </a:r>
          </a:p>
          <a:p>
            <a:r>
              <a:rPr lang="en-US" dirty="0"/>
              <a:t>Define correspondences with other common approaches shared as part of Metaverse Standards Forum (MSF) efforts</a:t>
            </a:r>
          </a:p>
          <a:p>
            <a:r>
              <a:rPr lang="en-US" dirty="0"/>
              <a:t>Consider integration with medical standards as 3D health records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DD0FD-5C20-1E3D-F711-E090B765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43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FBEA2-B792-BBBE-2B2A-9AE0F0857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B58B8-CA94-2D37-B263-55783E388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HAnim Working Group participants</a:t>
            </a:r>
          </a:p>
          <a:p>
            <a:r>
              <a:rPr lang="en-US" dirty="0"/>
              <a:t>Browser builders:  X_ITE, Castle Model Viewer, X3DOM</a:t>
            </a:r>
          </a:p>
          <a:p>
            <a:r>
              <a:rPr lang="en-US" dirty="0"/>
              <a:t>John Carlson for recentering bone model meshes using ___ library</a:t>
            </a:r>
          </a:p>
          <a:p>
            <a:r>
              <a:rPr lang="en-US" dirty="0"/>
              <a:t>IEEE Body Processing Working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D55FE-14D1-7810-342C-F9980717B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1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850C4-0D62-A01D-A523-7AA4885EA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X3D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25ABF-F603-099F-E5B2-93B83ED61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Extensible 3D (X3D) is a software standard for defining interactive web- and broadcast-based 3D content integrated with multimedia. </a:t>
            </a:r>
          </a:p>
          <a:p>
            <a:pPr marL="0" indent="0">
              <a:buNone/>
            </a:pPr>
            <a:r>
              <a:rPr lang="en-US" dirty="0"/>
              <a:t>X3D is intended for use on a variety of hardware devices and in a broad range of application areas such as engineering and scientific visualization, multimedia presentations, entertainment and educational titles, web pages, and shared virtual worlds. </a:t>
            </a:r>
          </a:p>
          <a:p>
            <a:pPr marL="0" indent="0">
              <a:buNone/>
            </a:pPr>
            <a:r>
              <a:rPr lang="en-US" dirty="0"/>
              <a:t>X3D is also intended to be a universal interchange format for integrated 3D graphics and multimedia.</a:t>
            </a:r>
          </a:p>
          <a:p>
            <a:r>
              <a:rPr lang="en-US" dirty="0">
                <a:hlinkClick r:id="rId2"/>
              </a:rPr>
              <a:t>X3D Architecture draft  v4.1</a:t>
            </a:r>
            <a:r>
              <a:rPr lang="en-US" dirty="0"/>
              <a:t> is tracking current developments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84E60-9F32-C849-1B17-4634087C0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38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26C26-F7D6-329F-26FA-1D969ABD8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HAnim v2.1 and X3D v4.1 draft Architecture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268C9-67D2-6A23-7DB2-DE183C222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New capabilities for </a:t>
            </a:r>
            <a:r>
              <a:rPr lang="en-US" dirty="0">
                <a:hlinkClick r:id="rId2"/>
              </a:rPr>
              <a:t>HAnim draft  v2.1 specification</a:t>
            </a:r>
            <a:endParaRPr lang="en-US" dirty="0"/>
          </a:p>
          <a:p>
            <a:r>
              <a:rPr lang="en-US" dirty="0"/>
              <a:t>LOA-5 nodes for bones that are not ordinarily animatable</a:t>
            </a:r>
          </a:p>
          <a:p>
            <a:r>
              <a:rPr lang="en-US" dirty="0"/>
              <a:t>Full anatomical fidelity in potential medical usage</a:t>
            </a:r>
          </a:p>
          <a:p>
            <a:r>
              <a:rPr lang="en-US" dirty="0"/>
              <a:t>Design and implementation coveroids for clothing and fashion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New capabilities for </a:t>
            </a:r>
            <a:r>
              <a:rPr lang="en-US" dirty="0">
                <a:hlinkClick r:id="rId2"/>
              </a:rPr>
              <a:t>X3D draft v4.1 specification</a:t>
            </a:r>
            <a:endParaRPr lang="en-US" dirty="0"/>
          </a:p>
          <a:p>
            <a:r>
              <a:rPr lang="en-US" dirty="0"/>
              <a:t>InlineGeometry node for select retrieval of STL, PLY, other meshes</a:t>
            </a:r>
          </a:p>
          <a:p>
            <a:r>
              <a:rPr lang="en-US" dirty="0"/>
              <a:t>Simplification and testing of EXPORT, IMPORT capabilities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29A83-B37E-9E73-D2E3-EF863842C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B43FE-36CD-BBEF-1B7E-F48FFE5C1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HAnim nodes representing joints and segments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D7A1-AFAB-2249-1A60-05E22CA0B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Humanoid</a:t>
            </a:r>
            <a:r>
              <a:rPr lang="en-US" dirty="0"/>
              <a:t> object is a container for all components that define the skeleton, geometry and landmarks of the HAnim figure.</a:t>
            </a:r>
          </a:p>
          <a:p>
            <a:pPr lvl="1"/>
            <a:r>
              <a:rPr lang="en-US" dirty="0"/>
              <a:t>Typically includes model metadata</a:t>
            </a:r>
          </a:p>
          <a:p>
            <a:pPr marL="0" indent="0">
              <a:buNone/>
            </a:pPr>
            <a:r>
              <a:rPr lang="en-US" b="1" dirty="0"/>
              <a:t>Joint</a:t>
            </a:r>
            <a:r>
              <a:rPr lang="en-US" dirty="0"/>
              <a:t> object is the fundamental building block that models the relative transformations for each articulated body part.</a:t>
            </a:r>
          </a:p>
          <a:p>
            <a:pPr lvl="1"/>
            <a:r>
              <a:rPr lang="en-US" dirty="0"/>
              <a:t>Strict naming requirements for uniqueness and interoperability</a:t>
            </a:r>
          </a:p>
          <a:p>
            <a:pPr marL="0" indent="0">
              <a:buNone/>
            </a:pPr>
            <a:r>
              <a:rPr lang="en-US" b="1" dirty="0"/>
              <a:t>Segment</a:t>
            </a:r>
            <a:r>
              <a:rPr lang="en-US" dirty="0"/>
              <a:t> object is a container for information (such as geometry) about a single segment of the body.</a:t>
            </a:r>
          </a:p>
          <a:p>
            <a:pPr lvl="1"/>
            <a:r>
              <a:rPr lang="en-US" dirty="0"/>
              <a:t>Strict naming requirements for uniqueness and interoperability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68078-A02C-3F1A-5A9D-37993C1D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75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A04A4-317F-554B-04F8-48C9FDC76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HAnim Coordinate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1E753-62A7-DAF8-911B-85E8BD1A9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561946" cy="47397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HAnim humanoid models are defined using a right-handed coordinate system. Rotations follow the right-hand rule.</a:t>
            </a:r>
          </a:p>
          <a:p>
            <a:pPr marL="0" indent="0">
              <a:buNone/>
            </a:pPr>
            <a:r>
              <a:rPr lang="en-US" dirty="0"/>
              <a:t>Given an origin centered between the feet on the ground plane and the relative perspective of the humanoid model:</a:t>
            </a:r>
          </a:p>
          <a:p>
            <a:r>
              <a:rPr lang="en-US" dirty="0"/>
              <a:t>+X axis direction is defined as the left side of the humanoid, while the -X axis direction is defined as the right side of the humanoid.</a:t>
            </a:r>
          </a:p>
          <a:p>
            <a:r>
              <a:rPr lang="en-US" dirty="0"/>
              <a:t>+Y axis direction is defined upward towards the top of model, while the -Y axis direction is downwards towards the bottom of the feet.</a:t>
            </a:r>
          </a:p>
          <a:p>
            <a:r>
              <a:rPr lang="en-US" dirty="0"/>
              <a:t>+Z axis is defined as the anterior direction towards the front of the model, while the -Z axis is defined as the posterior direction towards the back of the model.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AD7F-836B-C007-6ECF-353B923A3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Humanoid coordinate system">
            <a:extLst>
              <a:ext uri="{FF2B5EF4-FFF2-40B4-BE49-F238E27FC236}">
                <a16:creationId xmlns:a16="http://schemas.microsoft.com/office/drawing/2014/main" id="{3E203131-E8D7-3961-A62B-1751D522C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4"/>
          <a:stretch>
            <a:fillRect/>
          </a:stretch>
        </p:blipFill>
        <p:spPr bwMode="auto">
          <a:xfrm>
            <a:off x="10400146" y="136525"/>
            <a:ext cx="1700043" cy="18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C88930-DE85-84E7-1A37-136D183E1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628" y="2144295"/>
            <a:ext cx="1483077" cy="429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34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41059-FAE0-9F6F-6345-6E2641B43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Naming conventions for node DEF and </a:t>
            </a:r>
            <a:r>
              <a:rPr lang="en-US" sz="3600" i="1" dirty="0"/>
              <a:t>name </a:t>
            </a:r>
            <a:r>
              <a:rPr lang="en-US" sz="3600" dirty="0"/>
              <a:t>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4DB65-3564-E26B-C464-B74DEFA8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Strict name enumerations are uniquely defined for most joints and segments in the human body.</a:t>
            </a:r>
          </a:p>
          <a:p>
            <a:r>
              <a:rPr lang="en-US" dirty="0"/>
              <a:t>Alternative names can also be used but are not interoperable.</a:t>
            </a:r>
          </a:p>
          <a:p>
            <a:r>
              <a:rPr lang="en-US" dirty="0"/>
              <a:t>DEF labels are node identifiers that must have a consistent prefix (for example,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hanim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_ </a:t>
            </a:r>
            <a:r>
              <a:rPr lang="en-US" dirty="0"/>
              <a:t>or 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Henry_</a:t>
            </a:r>
            <a:r>
              <a:rPr lang="en-US" dirty="0"/>
              <a:t>) that match the prefix given in the name of the parent HAnimHumanoid.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approach allows consistent run-time interoperability within a Humanoid model while also allowing multiple independent X3D models to coexist, interoperably and without mutual interference.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63122-BD47-AF90-BFF4-5807ACE71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E5EB5E-F6C5-D7EC-D6C7-D9FA760AF834}"/>
              </a:ext>
            </a:extLst>
          </p:cNvPr>
          <p:cNvSpPr txBox="1"/>
          <p:nvPr/>
        </p:nvSpPr>
        <p:spPr>
          <a:xfrm>
            <a:off x="146304" y="180459"/>
            <a:ext cx="103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X3D 4.1</a:t>
            </a:r>
          </a:p>
        </p:txBody>
      </p:sp>
    </p:spTree>
    <p:extLst>
      <p:ext uri="{BB962C8B-B14F-4D97-AF65-F5344CB8AC3E}">
        <p14:creationId xmlns:p14="http://schemas.microsoft.com/office/powerpoint/2010/main" val="1661518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LOA‑1 figure">
            <a:extLst>
              <a:ext uri="{FF2B5EF4-FFF2-40B4-BE49-F238E27FC236}">
                <a16:creationId xmlns:a16="http://schemas.microsoft.com/office/drawing/2014/main" id="{9820AA43-9C1A-0315-B4B0-DC29F01F1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3333"/>
          <a:stretch>
            <a:fillRect/>
          </a:stretch>
        </p:blipFill>
        <p:spPr bwMode="auto">
          <a:xfrm>
            <a:off x="10050780" y="2788919"/>
            <a:ext cx="1830860" cy="249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50FFAC-C6A8-1278-6937-C202958A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HAnim Levels of Articulation (LOA) 0..5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C29A0-9D24-18DF-D19D-229698A71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Animation interoperability is a key design goal of LOA representations, where animations for less-detailed LOAs can work correctly for humanoids at more-detailed LOAs.  This enables composability of both model geometry and animation sequences.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/>
              <a:t>The purpose of each LOA follows:</a:t>
            </a:r>
            <a:endParaRPr lang="en-US" b="1" dirty="0"/>
          </a:p>
          <a:p>
            <a:r>
              <a:rPr lang="en-US" b="1" dirty="0"/>
              <a:t>LOA-0</a:t>
            </a:r>
            <a:r>
              <a:rPr lang="en-US" dirty="0"/>
              <a:t>. Humanoid location and direction,</a:t>
            </a:r>
          </a:p>
          <a:p>
            <a:r>
              <a:rPr lang="en-US" b="1" dirty="0"/>
              <a:t>LOA-1</a:t>
            </a:r>
            <a:r>
              <a:rPr lang="en-US" dirty="0"/>
              <a:t>. Simple animation and poses,</a:t>
            </a:r>
          </a:p>
          <a:p>
            <a:r>
              <a:rPr lang="en-US" b="1" dirty="0"/>
              <a:t>LOA-2</a:t>
            </a:r>
            <a:r>
              <a:rPr lang="en-US" dirty="0"/>
              <a:t>. Accepted baseline motion and sports,</a:t>
            </a:r>
          </a:p>
          <a:p>
            <a:r>
              <a:rPr lang="en-US" b="1" dirty="0"/>
              <a:t>LOA-3</a:t>
            </a:r>
            <a:r>
              <a:rPr lang="en-US" dirty="0"/>
              <a:t>. Clothing and apparel plus individual's body posture,</a:t>
            </a:r>
          </a:p>
          <a:p>
            <a:r>
              <a:rPr lang="en-US" b="1" dirty="0"/>
              <a:t>LOA-4</a:t>
            </a:r>
            <a:r>
              <a:rPr lang="en-US" dirty="0"/>
              <a:t>. Anatomically correct human skeleton with all movable joints.</a:t>
            </a:r>
          </a:p>
          <a:p>
            <a:r>
              <a:rPr lang="en-US" b="1" dirty="0"/>
              <a:t>LOA-5</a:t>
            </a:r>
            <a:r>
              <a:rPr lang="en-US" dirty="0"/>
              <a:t>. Adds bone segments, cartilage connections, and teeth that are not ordinarily animated.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EAFCE-77CA-091A-35C6-A390B133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21EEE8-8CA3-55A8-8E32-F3FBF849B7AC}"/>
              </a:ext>
            </a:extLst>
          </p:cNvPr>
          <p:cNvGrpSpPr/>
          <p:nvPr/>
        </p:nvGrpSpPr>
        <p:grpSpPr>
          <a:xfrm>
            <a:off x="678181" y="5419345"/>
            <a:ext cx="11409199" cy="723900"/>
            <a:chOff x="670561" y="5303520"/>
            <a:chExt cx="10896342" cy="7239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8DD0DF4-59DF-41A6-B3EE-5632A109B2CA}"/>
                </a:ext>
              </a:extLst>
            </p:cNvPr>
            <p:cNvSpPr/>
            <p:nvPr/>
          </p:nvSpPr>
          <p:spPr>
            <a:xfrm>
              <a:off x="670561" y="5303520"/>
              <a:ext cx="10029378" cy="7239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040AF30-07F7-8541-616A-4591E0C3DC15}"/>
                </a:ext>
              </a:extLst>
            </p:cNvPr>
            <p:cNvSpPr txBox="1"/>
            <p:nvPr/>
          </p:nvSpPr>
          <p:spPr>
            <a:xfrm>
              <a:off x="10750881" y="5350609"/>
              <a:ext cx="8160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New in v2.1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581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45E37-CA94-771F-D7B7-238828D11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Tools and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9DB67-0193-9BC1-9DA8-EF35DDB19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X3D-Edit Authoring Tool</a:t>
            </a:r>
          </a:p>
          <a:p>
            <a:r>
              <a:rPr lang="en-US" dirty="0"/>
              <a:t>Sunrize Editor with X_ITE Browser and X_ITE Playground Editor</a:t>
            </a:r>
          </a:p>
          <a:p>
            <a:r>
              <a:rPr lang="en-US" dirty="0"/>
              <a:t>X3DOM Browser and X3DOM Editor</a:t>
            </a:r>
          </a:p>
          <a:p>
            <a:r>
              <a:rPr lang="en-US" dirty="0"/>
              <a:t>X3D Documentation stylesheet</a:t>
            </a:r>
          </a:p>
          <a:p>
            <a:r>
              <a:rPr lang="en-US" dirty="0"/>
              <a:t>X3D Quality Assurance (QA)  tests</a:t>
            </a:r>
          </a:p>
          <a:p>
            <a:r>
              <a:rPr lang="en-US" dirty="0"/>
              <a:t>X3D Example Archives for Humanoid Animation</a:t>
            </a:r>
          </a:p>
          <a:p>
            <a:r>
              <a:rPr lang="en-US" dirty="0"/>
              <a:t>(what library did John use to scale into meters and then re-center each of bone meshes?)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6E6F5-C1D6-367A-1911-6CE1CA224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2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1614</Words>
  <Application>Microsoft Office PowerPoint</Application>
  <PresentationFormat>Widescreen</PresentationFormat>
  <Paragraphs>192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Aptos</vt:lpstr>
      <vt:lpstr>Aptos Display</vt:lpstr>
      <vt:lpstr>Arial</vt:lpstr>
      <vt:lpstr>Courier New</vt:lpstr>
      <vt:lpstr>Office Theme</vt:lpstr>
      <vt:lpstr>Building LOA5 Animated Humanoids  using HAnim and X3D  Creating the Bones examples in HAnim Archive</vt:lpstr>
      <vt:lpstr>Humanoid Animation (HAnim) Overview</vt:lpstr>
      <vt:lpstr>X3D Overview</vt:lpstr>
      <vt:lpstr>HAnim v2.1 and X3D v4.1 draft Architecture Changes</vt:lpstr>
      <vt:lpstr>HAnim nodes representing joints and segments</vt:lpstr>
      <vt:lpstr>HAnim Coordinate System</vt:lpstr>
      <vt:lpstr>Naming conventions for node DEF and name field</vt:lpstr>
      <vt:lpstr>HAnim Levels of Articulation (LOA) 0..5</vt:lpstr>
      <vt:lpstr>Implementation Tools and Assets</vt:lpstr>
      <vt:lpstr>Original availability of HAnim Bone models</vt:lpstr>
      <vt:lpstr>Inline, EXPORT and IMPORT</vt:lpstr>
      <vt:lpstr>InlineGeometry retrieves mesh geometry</vt:lpstr>
      <vt:lpstr>Production workflow for Bones in X3D</vt:lpstr>
      <vt:lpstr>Design pattern   HAnimJoint  and HAnimSegment</vt:lpstr>
      <vt:lpstr>Visualizing joint centers of rotation</vt:lpstr>
      <vt:lpstr>Visualizing erroneous joint centers of rotation</vt:lpstr>
      <vt:lpstr>Resizing an HAnim skeleton</vt:lpstr>
      <vt:lpstr>Using Inline to load segment models with absolute location</vt:lpstr>
      <vt:lpstr>Using InlineGeometry to load segment meshes with absolute location</vt:lpstr>
      <vt:lpstr>Example HAnim/X3D for absolute Inline models and relative InlineGeometry meshes</vt:lpstr>
      <vt:lpstr>Test scene to visualize Joint centers</vt:lpstr>
      <vt:lpstr>Animation examples </vt:lpstr>
      <vt:lpstr>References</vt:lpstr>
      <vt:lpstr>Conclusions</vt:lpstr>
      <vt:lpstr>Recommendations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Don Brutzman</dc:creator>
  <cp:lastModifiedBy>Don Brutzman</cp:lastModifiedBy>
  <cp:revision>21</cp:revision>
  <dcterms:created xsi:type="dcterms:W3CDTF">2026-04-27T01:10:24Z</dcterms:created>
  <dcterms:modified xsi:type="dcterms:W3CDTF">2026-04-28T00:18:25Z</dcterms:modified>
</cp:coreProperties>
</file>