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6"/>
  </p:notesMasterIdLst>
  <p:sldIdLst>
    <p:sldId id="345" r:id="rId2"/>
    <p:sldId id="335" r:id="rId3"/>
    <p:sldId id="1270" r:id="rId4"/>
    <p:sldId id="333" r:id="rId5"/>
    <p:sldId id="258" r:id="rId6"/>
    <p:sldId id="322" r:id="rId7"/>
    <p:sldId id="1259" r:id="rId8"/>
    <p:sldId id="343" r:id="rId9"/>
    <p:sldId id="344" r:id="rId10"/>
    <p:sldId id="1256" r:id="rId11"/>
    <p:sldId id="330" r:id="rId12"/>
    <p:sldId id="1265" r:id="rId13"/>
    <p:sldId id="1280" r:id="rId14"/>
    <p:sldId id="341" r:id="rId15"/>
    <p:sldId id="1272" r:id="rId16"/>
    <p:sldId id="267" r:id="rId17"/>
    <p:sldId id="1279" r:id="rId18"/>
    <p:sldId id="1273" r:id="rId19"/>
    <p:sldId id="1278" r:id="rId20"/>
    <p:sldId id="1235" r:id="rId21"/>
    <p:sldId id="1266" r:id="rId22"/>
    <p:sldId id="338" r:id="rId23"/>
    <p:sldId id="323" r:id="rId24"/>
    <p:sldId id="1281" r:id="rId25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Palatino Linotype" panose="02040502050505030304" pitchFamily="18" charset="0"/>
      <p:regular r:id="rId39"/>
      <p:bold r:id="rId40"/>
      <p:italic r:id="rId41"/>
      <p:boldItalic r:id="rId42"/>
    </p:embeddedFont>
    <p:embeddedFont>
      <p:font typeface="Roboto" panose="020B0604020202020204" charset="0"/>
      <p:regular r:id="rId43"/>
      <p:bold r:id="rId44"/>
      <p:italic r:id="rId45"/>
      <p:boldItalic r:id="rId46"/>
    </p:embeddedFont>
    <p:embeddedFont>
      <p:font typeface="Trebuchet MS" panose="020B0603020202020204" pitchFamily="34" charset="0"/>
      <p:regular r:id="rId47"/>
      <p:bold r:id="rId48"/>
      <p:italic r:id="rId49"/>
      <p:boldItalic r:id="rId50"/>
    </p:embeddedFont>
    <p:embeddedFont>
      <p:font typeface="Wingdings 2" panose="05020102010507070707" pitchFamily="18" charset="2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ta Havele" initials="AH" lastIdx="1" clrIdx="0">
    <p:extLst>
      <p:ext uri="{19B8F6BF-5375-455C-9EA6-DF929625EA0E}">
        <p15:presenceInfo xmlns:p15="http://schemas.microsoft.com/office/powerpoint/2012/main" userId="6be840aa48dbbc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E77E03-1D8B-4776-9100-DEF5128C7FA9}">
  <a:tblStyle styleId="{B6E77E03-1D8B-4776-9100-DEF5128C7FA9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42657D00-2DB8-45F0-A5E2-C2787CB4A291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903" autoAdjust="0"/>
    <p:restoredTop sz="88227" autoAdjust="0"/>
  </p:normalViewPr>
  <p:slideViewPr>
    <p:cSldViewPr snapToGrid="0">
      <p:cViewPr varScale="1">
        <p:scale>
          <a:sx n="52" d="100"/>
          <a:sy n="52" d="100"/>
        </p:scale>
        <p:origin x="160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1905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71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611bc40ad8_2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79725" tIns="79725" rIns="79725" bIns="79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g611bc40ad8_2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7825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611bc40ad8_2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79725" tIns="79725" rIns="79725" bIns="79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g611bc40ad8_2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611bc40ad8_2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79725" tIns="79725" rIns="79725" bIns="79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g611bc40ad8_2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7313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0044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1546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456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5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11bc40ad8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79725" tIns="79725" rIns="79725" bIns="79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g611bc40ad8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1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11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2786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84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02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0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77647" y="2982000"/>
            <a:ext cx="565784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Font typeface="Palatino Linotype"/>
              <a:buNone/>
              <a:defRPr sz="1000" b="1" i="0" u="none" strike="noStrike" cap="none">
                <a:solidFill>
                  <a:srgbClr val="0F486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test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0" y="305010"/>
            <a:ext cx="8381921" cy="9194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685879" y="1668780"/>
            <a:ext cx="4800600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15"/>
              </a:spcBef>
              <a:spcAft>
                <a:spcPts val="450"/>
              </a:spcAft>
              <a:buClr>
                <a:schemeClr val="dk1"/>
              </a:buClr>
              <a:buFont typeface="Noto Sans Symbols"/>
              <a:buNone/>
              <a:defRPr sz="1575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ctr" rtl="0">
              <a:spcBef>
                <a:spcPts val="270"/>
              </a:spcBef>
              <a:spcAft>
                <a:spcPts val="450"/>
              </a:spcAft>
              <a:buClr>
                <a:schemeClr val="dk1"/>
              </a:buClr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ctr" rtl="0">
              <a:spcBef>
                <a:spcPts val="240"/>
              </a:spcBef>
              <a:spcAft>
                <a:spcPts val="450"/>
              </a:spcAft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ctr" rtl="0">
              <a:spcBef>
                <a:spcPts val="210"/>
              </a:spcBef>
              <a:spcAft>
                <a:spcPts val="450"/>
              </a:spcAft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ctr" rtl="0">
              <a:spcBef>
                <a:spcPts val="210"/>
              </a:spcBef>
              <a:spcAft>
                <a:spcPts val="450"/>
              </a:spcAft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ctr" rtl="0">
              <a:spcBef>
                <a:spcPts val="210"/>
              </a:spcBef>
              <a:spcAft>
                <a:spcPts val="450"/>
              </a:spcAft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ctr" rtl="0">
              <a:spcBef>
                <a:spcPts val="210"/>
              </a:spcBef>
              <a:spcAft>
                <a:spcPts val="450"/>
              </a:spcAft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ctr" rtl="0">
              <a:spcBef>
                <a:spcPts val="210"/>
              </a:spcBef>
              <a:spcAft>
                <a:spcPts val="450"/>
              </a:spcAft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ctr" rtl="0">
              <a:spcBef>
                <a:spcPts val="210"/>
              </a:spcBef>
              <a:spcAft>
                <a:spcPts val="450"/>
              </a:spcAft>
              <a:buClr>
                <a:schemeClr val="dk1"/>
              </a:buClr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7155401" y="3935184"/>
            <a:ext cx="952863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Font typeface="Palatino Linotype"/>
              <a:buNone/>
              <a:defRPr sz="1000" b="1" i="0" u="none" strike="noStrike" cap="none">
                <a:solidFill>
                  <a:srgbClr val="0F486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june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88483" y="4626982"/>
            <a:ext cx="565784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Font typeface="Palatino Linotype"/>
              <a:buNone/>
              <a:defRPr sz="1000" b="1" i="0" u="none" strike="noStrike" cap="none">
                <a:solidFill>
                  <a:srgbClr val="0F486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test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953579" y="3129280"/>
            <a:ext cx="856683" cy="502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0F486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 b="0" i="0" u="none" strike="noStrike" cap="none">
              <a:solidFill>
                <a:srgbClr val="0F486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1" y="205979"/>
            <a:ext cx="82295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1" y="1200150"/>
            <a:ext cx="8229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4661" indent="-58936" algn="l" rtl="0">
              <a:spcBef>
                <a:spcPts val="27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313432" indent="-45542" algn="l" rtl="0">
              <a:spcBef>
                <a:spcPts val="236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482203" indent="-32147" algn="l" rtl="0">
              <a:spcBef>
                <a:spcPts val="203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675084" indent="-42863" algn="l" rtl="0">
              <a:spcBef>
                <a:spcPts val="169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867966" indent="-42863" algn="l" rtl="0">
              <a:spcBef>
                <a:spcPts val="169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1060847" indent="-42863" algn="l" rtl="0">
              <a:spcBef>
                <a:spcPts val="169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1253728" indent="-42863" algn="l" rtl="0">
              <a:spcBef>
                <a:spcPts val="169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1446609" indent="-42863" algn="l" rtl="0">
              <a:spcBef>
                <a:spcPts val="169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1639491" indent="-42863" algn="l" rtl="0">
              <a:spcBef>
                <a:spcPts val="169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1" y="4767265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192881" marR="0" indent="0" algn="l" rtl="0">
              <a:spcBef>
                <a:spcPts val="0"/>
              </a:spcBef>
              <a:defRPr/>
            </a:lvl2pPr>
            <a:lvl3pPr marL="385763" marR="0" indent="0" algn="l" rtl="0">
              <a:spcBef>
                <a:spcPts val="0"/>
              </a:spcBef>
              <a:defRPr/>
            </a:lvl3pPr>
            <a:lvl4pPr marL="578644" marR="0" indent="0" algn="l" rtl="0">
              <a:spcBef>
                <a:spcPts val="0"/>
              </a:spcBef>
              <a:defRPr/>
            </a:lvl4pPr>
            <a:lvl5pPr marL="771525" marR="0" indent="0" algn="l" rtl="0">
              <a:spcBef>
                <a:spcPts val="0"/>
              </a:spcBef>
              <a:defRPr/>
            </a:lvl5pPr>
            <a:lvl6pPr marL="964406" marR="0" indent="0" algn="l" rtl="0">
              <a:spcBef>
                <a:spcPts val="0"/>
              </a:spcBef>
              <a:defRPr/>
            </a:lvl6pPr>
            <a:lvl7pPr marL="1157288" marR="0" indent="0" algn="l" rtl="0">
              <a:spcBef>
                <a:spcPts val="0"/>
              </a:spcBef>
              <a:defRPr/>
            </a:lvl7pPr>
            <a:lvl8pPr marL="1350169" marR="0" indent="0" algn="l" rtl="0">
              <a:spcBef>
                <a:spcPts val="0"/>
              </a:spcBef>
              <a:defRPr/>
            </a:lvl8pPr>
            <a:lvl9pPr marL="154305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1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192881" marR="0" indent="0" algn="l" rtl="0">
              <a:spcBef>
                <a:spcPts val="0"/>
              </a:spcBef>
              <a:defRPr/>
            </a:lvl2pPr>
            <a:lvl3pPr marL="385763" marR="0" indent="0" algn="l" rtl="0">
              <a:spcBef>
                <a:spcPts val="0"/>
              </a:spcBef>
              <a:defRPr/>
            </a:lvl3pPr>
            <a:lvl4pPr marL="578644" marR="0" indent="0" algn="l" rtl="0">
              <a:spcBef>
                <a:spcPts val="0"/>
              </a:spcBef>
              <a:defRPr/>
            </a:lvl4pPr>
            <a:lvl5pPr marL="771525" marR="0" indent="0" algn="l" rtl="0">
              <a:spcBef>
                <a:spcPts val="0"/>
              </a:spcBef>
              <a:defRPr/>
            </a:lvl5pPr>
            <a:lvl6pPr marL="964406" marR="0" indent="0" algn="l" rtl="0">
              <a:spcBef>
                <a:spcPts val="0"/>
              </a:spcBef>
              <a:defRPr/>
            </a:lvl6pPr>
            <a:lvl7pPr marL="1157288" marR="0" indent="0" algn="l" rtl="0">
              <a:spcBef>
                <a:spcPts val="0"/>
              </a:spcBef>
              <a:defRPr/>
            </a:lvl7pPr>
            <a:lvl8pPr marL="1350169" marR="0" indent="0" algn="l" rtl="0">
              <a:spcBef>
                <a:spcPts val="0"/>
              </a:spcBef>
              <a:defRPr/>
            </a:lvl8pPr>
            <a:lvl9pPr marL="154305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1" y="4767265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192881" marR="0" indent="0" algn="l" rtl="0">
              <a:spcBef>
                <a:spcPts val="0"/>
              </a:spcBef>
              <a:defRPr/>
            </a:lvl2pPr>
            <a:lvl3pPr marL="385763" marR="0" indent="0" algn="l" rtl="0">
              <a:spcBef>
                <a:spcPts val="0"/>
              </a:spcBef>
              <a:defRPr/>
            </a:lvl3pPr>
            <a:lvl4pPr marL="578644" marR="0" indent="0" algn="l" rtl="0">
              <a:spcBef>
                <a:spcPts val="0"/>
              </a:spcBef>
              <a:defRPr/>
            </a:lvl4pPr>
            <a:lvl5pPr marL="771525" marR="0" indent="0" algn="l" rtl="0">
              <a:spcBef>
                <a:spcPts val="0"/>
              </a:spcBef>
              <a:defRPr/>
            </a:lvl5pPr>
            <a:lvl6pPr marL="964406" marR="0" indent="0" algn="l" rtl="0">
              <a:spcBef>
                <a:spcPts val="0"/>
              </a:spcBef>
              <a:defRPr/>
            </a:lvl6pPr>
            <a:lvl7pPr marL="1157288" marR="0" indent="0" algn="l" rtl="0">
              <a:spcBef>
                <a:spcPts val="0"/>
              </a:spcBef>
              <a:defRPr/>
            </a:lvl7pPr>
            <a:lvl8pPr marL="1350169" marR="0" indent="0" algn="l" rtl="0">
              <a:spcBef>
                <a:spcPts val="0"/>
              </a:spcBef>
              <a:defRPr/>
            </a:lvl8pPr>
            <a:lvl9pPr marL="154305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122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0060-DC82-4D7C-8C38-BA571871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800" y="234882"/>
            <a:ext cx="7886700" cy="9937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75C61-9754-4FFB-A8F5-185E3171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1DC7-2AE9-41EF-8E9C-27ED43DDBC65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5B09E-328C-478F-9B1C-C9360B1D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D60B9-0E97-47C2-AEEE-59A09E02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5989-C60A-43C5-83BB-8B7E726C21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4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22CBACE-2EED-1E41-9BA8-B01D83980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841" y="343555"/>
            <a:ext cx="8056641" cy="4218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7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E04CC88-E345-7F4B-A9C1-2567E8AC23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841" y="726524"/>
            <a:ext cx="8056641" cy="327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98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659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22CBACE-2EED-1E41-9BA8-B01D83980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841" y="343555"/>
            <a:ext cx="8056641" cy="4218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7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E04CC88-E345-7F4B-A9C1-2567E8AC23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841" y="726524"/>
            <a:ext cx="8056641" cy="327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93648-708B-B543-B441-DC7A4E905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75507" y="1694533"/>
            <a:ext cx="5133976" cy="2600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29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3A66-7E2D-0046-A014-43FE290E1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841" y="343555"/>
            <a:ext cx="8056641" cy="4218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7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271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  <a:lumMod val="2000"/>
                <a:lumOff val="98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88483" y="298106"/>
            <a:ext cx="6400799" cy="11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88482" y="1601865"/>
            <a:ext cx="6400799" cy="2711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4313" marR="0" lvl="0" indent="-138113" algn="l" rtl="0">
              <a:spcBef>
                <a:spcPts val="300"/>
              </a:spcBef>
              <a:spcAft>
                <a:spcPts val="450"/>
              </a:spcAft>
              <a:buClr>
                <a:schemeClr val="dk1"/>
              </a:buClr>
              <a:buSzPct val="80000"/>
              <a:buFont typeface="Noto Sans Symbols"/>
              <a:buChar char="▶"/>
              <a:defRPr sz="150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45732" algn="l" rtl="0">
              <a:spcBef>
                <a:spcPts val="270"/>
              </a:spcBef>
              <a:spcAft>
                <a:spcPts val="450"/>
              </a:spcAft>
              <a:buClr>
                <a:schemeClr val="dk1"/>
              </a:buClr>
              <a:buSzPct val="77142"/>
              <a:buFont typeface="Noto Sans Symbols"/>
              <a:buChar char="▶"/>
              <a:defRPr sz="135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00113" marR="0" lvl="2" indent="-153353" algn="l" rtl="0">
              <a:spcBef>
                <a:spcPts val="240"/>
              </a:spcBef>
              <a:spcAft>
                <a:spcPts val="450"/>
              </a:spcAft>
              <a:buClr>
                <a:schemeClr val="dk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57288" marR="0" lvl="3" indent="-75248" algn="l" rtl="0">
              <a:spcBef>
                <a:spcPts val="210"/>
              </a:spcBef>
              <a:spcAft>
                <a:spcPts val="450"/>
              </a:spcAft>
              <a:buClr>
                <a:schemeClr val="dk1"/>
              </a:buClr>
              <a:buSzPct val="76363"/>
              <a:buFont typeface="Noto Sans Symbols"/>
              <a:buChar char="▶"/>
              <a:defRPr sz="105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00188" marR="0" lvl="4" indent="-75248" algn="l" rtl="0">
              <a:spcBef>
                <a:spcPts val="210"/>
              </a:spcBef>
              <a:spcAft>
                <a:spcPts val="450"/>
              </a:spcAft>
              <a:buClr>
                <a:schemeClr val="dk1"/>
              </a:buClr>
              <a:buSzPct val="76363"/>
              <a:buFont typeface="Noto Sans Symbols"/>
              <a:buChar char="▶"/>
              <a:defRPr sz="105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118110" algn="l" rtl="0">
              <a:spcBef>
                <a:spcPts val="210"/>
              </a:spcBef>
              <a:spcAft>
                <a:spcPts val="450"/>
              </a:spcAft>
              <a:buClr>
                <a:schemeClr val="dk1"/>
              </a:buClr>
              <a:buSzPct val="76363"/>
              <a:buFont typeface="Noto Sans Symbols"/>
              <a:buChar char="▶"/>
              <a:defRPr sz="105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118110" algn="l" rtl="0">
              <a:spcBef>
                <a:spcPts val="210"/>
              </a:spcBef>
              <a:spcAft>
                <a:spcPts val="450"/>
              </a:spcAft>
              <a:buClr>
                <a:schemeClr val="dk1"/>
              </a:buClr>
              <a:buSzPct val="76363"/>
              <a:buFont typeface="Noto Sans Symbols"/>
              <a:buChar char="▶"/>
              <a:defRPr sz="105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118110" algn="l" rtl="0">
              <a:spcBef>
                <a:spcPts val="210"/>
              </a:spcBef>
              <a:spcAft>
                <a:spcPts val="450"/>
              </a:spcAft>
              <a:buClr>
                <a:schemeClr val="dk1"/>
              </a:buClr>
              <a:buSzPct val="76363"/>
              <a:buFont typeface="Noto Sans Symbols"/>
              <a:buChar char="▶"/>
              <a:defRPr sz="105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118110" algn="l" rtl="0">
              <a:spcBef>
                <a:spcPts val="210"/>
              </a:spcBef>
              <a:spcAft>
                <a:spcPts val="450"/>
              </a:spcAft>
              <a:buClr>
                <a:schemeClr val="dk1"/>
              </a:buClr>
              <a:buSzPct val="76363"/>
              <a:buFont typeface="Noto Sans Symbols"/>
              <a:buChar char="▶"/>
              <a:defRPr sz="105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9" name="Shape 9"/>
          <p:cNvSpPr txBox="1"/>
          <p:nvPr/>
        </p:nvSpPr>
        <p:spPr>
          <a:xfrm>
            <a:off x="7794877" y="4395582"/>
            <a:ext cx="1349123" cy="3677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ct val="25000"/>
              <a:buFont typeface="Palatino Linotype"/>
              <a:buNone/>
            </a:pPr>
            <a:r>
              <a:rPr lang="en" sz="800" b="0" i="0" u="none" strike="noStrike" cap="none" dirty="0">
                <a:solidFill>
                  <a:schemeClr val="tx1"/>
                </a:solidFill>
                <a:latin typeface="Century Gothic" panose="020B0502020202020204" pitchFamily="34" charset="0"/>
                <a:ea typeface="Palatino Linotype"/>
                <a:cs typeface="Palatino Linotype"/>
                <a:sym typeface="Palatino Linotype"/>
              </a:rPr>
              <a:t>Member Meeting 2020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ct val="25000"/>
              <a:buFont typeface="Palatino Linotype"/>
              <a:buNone/>
            </a:pPr>
            <a:endParaRPr lang="en" sz="800" b="0" i="0" u="none" strike="noStrike" cap="none" dirty="0">
              <a:solidFill>
                <a:schemeClr val="tx1"/>
              </a:solidFill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488483" y="4626982"/>
            <a:ext cx="565784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Font typeface="Palatino Linotype"/>
              <a:buNone/>
              <a:defRPr sz="1000" b="1" i="0" u="none" strike="noStrike" cap="none">
                <a:solidFill>
                  <a:srgbClr val="0F486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test</a:t>
            </a:r>
          </a:p>
        </p:txBody>
      </p:sp>
      <p:pic>
        <p:nvPicPr>
          <p:cNvPr id="10" name="Shape 205"/>
          <p:cNvPicPr preferRelativeResize="0"/>
          <p:nvPr userDrawn="1"/>
        </p:nvPicPr>
        <p:blipFill rotWithShape="1">
          <a:blip r:embed="rId10">
            <a:alphaModFix/>
          </a:blip>
          <a:srcRect/>
          <a:stretch/>
        </p:blipFill>
        <p:spPr>
          <a:xfrm>
            <a:off x="8149306" y="4626982"/>
            <a:ext cx="759437" cy="272637"/>
          </a:xfrm>
          <a:prstGeom prst="rect">
            <a:avLst/>
          </a:prstGeom>
          <a:noFill/>
          <a:ln>
            <a:noFill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6" r:id="rId3"/>
    <p:sldLayoutId id="2147483668" r:id="rId4"/>
    <p:sldLayoutId id="2147483669" r:id="rId5"/>
    <p:sldLayoutId id="2147483671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www.web3d.org/working-groups" TargetMode="External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gif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3d.org/specifications/X3Dv4Draft/ISO-IEC19775-1v4-WD1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3d.org/specifications/X3DUOM.html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hyperlink" Target="http://create3000.de/x_ite/getting-started" TargetMode="External"/><Relationship Id="rId4" Type="http://schemas.openxmlformats.org/officeDocument/2006/relationships/hyperlink" Target="https://www.x3dom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3d.org/x3d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web3d.org/specifications/X3Dv4Draft/ISO-IEC19775-1v4-WD1/" TargetMode="External"/><Relationship Id="rId4" Type="http://schemas.openxmlformats.org/officeDocument/2006/relationships/hyperlink" Target="https://github.com/Web3dConsortiu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3d.org/x3d/content/examples/Basic/" TargetMode="External"/><Relationship Id="rId3" Type="http://schemas.openxmlformats.org/officeDocument/2006/relationships/hyperlink" Target="http://www.web3d.org/join" TargetMode="External"/><Relationship Id="rId7" Type="http://schemas.openxmlformats.org/officeDocument/2006/relationships/hyperlink" Target="http://www.web3d.org/Web3d-quickstar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eb3d.org/case-studies" TargetMode="External"/><Relationship Id="rId5" Type="http://schemas.openxmlformats.org/officeDocument/2006/relationships/hyperlink" Target="http://www.web3d.org/working-groups" TargetMode="External"/><Relationship Id="rId4" Type="http://schemas.openxmlformats.org/officeDocument/2006/relationships/hyperlink" Target="http://www.web3d.org/standards" TargetMode="External"/><Relationship Id="rId9" Type="http://schemas.openxmlformats.org/officeDocument/2006/relationships/hyperlink" Target="http://www.web3d.org/news-events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hyperlink" Target="http://www.2020.web3d.org/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s2020.siggraph.org/conference/" TargetMode="External"/><Relationship Id="rId5" Type="http://schemas.openxmlformats.org/officeDocument/2006/relationships/hyperlink" Target="http://www.web3d.org/webinars" TargetMode="Externa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3d.org/joi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hyperlink" Target="mailto:x3d-public@web3d.or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gif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b3d.org/x3d/why-use-x3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 idx="4294967295"/>
          </p:nvPr>
        </p:nvSpPr>
        <p:spPr>
          <a:xfrm>
            <a:off x="9486" y="622839"/>
            <a:ext cx="9144000" cy="663574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n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Roboto"/>
                <a:sym typeface="Roboto"/>
              </a:rPr>
              <a:t>Web3D and X3D Overview</a:t>
            </a:r>
            <a:endParaRPr lang="en" sz="3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1508674" y="1247650"/>
            <a:ext cx="6667200" cy="109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" sz="1800" b="1" i="0" u="none" strike="noStrike" cap="none" dirty="0">
              <a:solidFill>
                <a:schemeClr val="bg1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8" name="Shape 132"/>
          <p:cNvSpPr txBox="1">
            <a:spLocks/>
          </p:cNvSpPr>
          <p:nvPr/>
        </p:nvSpPr>
        <p:spPr>
          <a:xfrm>
            <a:off x="2724465" y="3495028"/>
            <a:ext cx="3792466" cy="50450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ctr">
              <a:buClr>
                <a:schemeClr val="lt1"/>
              </a:buClr>
              <a:buSzPct val="25000"/>
              <a:buFont typeface="Roboto"/>
              <a:buNone/>
            </a:pPr>
            <a:r>
              <a:rPr lang="en" sz="1600" b="1" dirty="0">
                <a:solidFill>
                  <a:srgbClr val="FFFFFF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WWW.Web3D.ORG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6322" y="4151329"/>
            <a:ext cx="5756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X3D: Your Hub for Interactive 3D Applications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Anita Havele, Executive Director , Web3D Consortium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Email: anita.havele@web3d.org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34" y="1861983"/>
            <a:ext cx="4713532" cy="126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8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CF4CB-D405-4541-AAB7-A22A2F7E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875" y="-865618"/>
            <a:ext cx="8056641" cy="42189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Web3D Standards Global Adoption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E1862A-3890-48B4-BF5F-6AC4F604003F}"/>
              </a:ext>
            </a:extLst>
          </p:cNvPr>
          <p:cNvSpPr/>
          <p:nvPr/>
        </p:nvSpPr>
        <p:spPr>
          <a:xfrm>
            <a:off x="706689" y="377867"/>
            <a:ext cx="622478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Web3D Standardization Process</a:t>
            </a:r>
          </a:p>
          <a:p>
            <a:r>
              <a:rPr lang="id-ID" sz="1800" b="1" dirty="0">
                <a:solidFill>
                  <a:schemeClr val="bg2">
                    <a:lumMod val="50000"/>
                  </a:schemeClr>
                </a:solidFill>
              </a:rPr>
              <a:t>Volunteers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 and Members</a:t>
            </a:r>
            <a:r>
              <a:rPr lang="id-ID" sz="1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w</a:t>
            </a:r>
            <a:r>
              <a:rPr lang="id-ID" sz="1800" b="1" dirty="0">
                <a:solidFill>
                  <a:schemeClr val="bg2">
                    <a:lumMod val="50000"/>
                  </a:schemeClr>
                </a:solidFill>
              </a:rPr>
              <a:t>ork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id-ID" sz="1800" b="1" dirty="0">
                <a:solidFill>
                  <a:schemeClr val="bg2">
                    <a:lumMod val="50000"/>
                  </a:schemeClr>
                </a:solidFill>
              </a:rPr>
              <a:t>ogether on Standards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1A9A70-6DAD-418D-A284-F472F98CBF5E}"/>
              </a:ext>
            </a:extLst>
          </p:cNvPr>
          <p:cNvSpPr txBox="1"/>
          <p:nvPr/>
        </p:nvSpPr>
        <p:spPr>
          <a:xfrm>
            <a:off x="822744" y="1178086"/>
            <a:ext cx="4342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n-lt"/>
                <a:hlinkClick r:id="rId3"/>
              </a:rPr>
              <a:t>Web3D Working Groups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:</a:t>
            </a: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X3D</a:t>
            </a: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Medical</a:t>
            </a: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Geospatial</a:t>
            </a: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Mixed Reality</a:t>
            </a: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Heritage</a:t>
            </a: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Semantics</a:t>
            </a: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Design Printing &amp; Scanning</a:t>
            </a: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Web 3D UX </a:t>
            </a:r>
          </a:p>
        </p:txBody>
      </p:sp>
      <p:pic>
        <p:nvPicPr>
          <p:cNvPr id="41" name="Picture 7">
            <a:extLst>
              <a:ext uri="{FF2B5EF4-FFF2-40B4-BE49-F238E27FC236}">
                <a16:creationId xmlns:a16="http://schemas.microsoft.com/office/drawing/2014/main" id="{248E857F-F99C-4078-9587-ABC36DC5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650" y="2428531"/>
            <a:ext cx="1486388" cy="66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">
            <a:extLst>
              <a:ext uri="{FF2B5EF4-FFF2-40B4-BE49-F238E27FC236}">
                <a16:creationId xmlns:a16="http://schemas.microsoft.com/office/drawing/2014/main" id="{CEEEE1C1-61D1-4165-A9C9-3B1D7517B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5993" y="2428531"/>
            <a:ext cx="1163546" cy="46322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8">
            <a:extLst>
              <a:ext uri="{FF2B5EF4-FFF2-40B4-BE49-F238E27FC236}">
                <a16:creationId xmlns:a16="http://schemas.microsoft.com/office/drawing/2014/main" id="{39C8E2B6-E171-4A3D-91F1-1426C45E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9897" y="1844130"/>
            <a:ext cx="2705939" cy="42189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6421B8F-7B74-421D-B740-CFC914D623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08" y="3747108"/>
            <a:ext cx="1989299" cy="505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7DAF3B-2D09-49CF-A6E8-CD6ACEFBE0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32" y="3291602"/>
            <a:ext cx="761572" cy="779490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E71B44BF-69E2-4DDB-A55F-972BE54F1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2608" y="3324681"/>
            <a:ext cx="1810316" cy="324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C9C010-FA55-4A1A-B6CA-1F766F97697B}"/>
              </a:ext>
            </a:extLst>
          </p:cNvPr>
          <p:cNvSpPr/>
          <p:nvPr/>
        </p:nvSpPr>
        <p:spPr>
          <a:xfrm>
            <a:off x="5445912" y="1263574"/>
            <a:ext cx="292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SDO Partnerships:</a:t>
            </a:r>
          </a:p>
        </p:txBody>
      </p:sp>
      <p:sp>
        <p:nvSpPr>
          <p:cNvPr id="15" name="Shape 80">
            <a:extLst>
              <a:ext uri="{FF2B5EF4-FFF2-40B4-BE49-F238E27FC236}">
                <a16:creationId xmlns:a16="http://schemas.microsoft.com/office/drawing/2014/main" id="{F9F8018C-BC8A-4683-B7C7-2A2A8AAA699A}"/>
              </a:ext>
            </a:extLst>
          </p:cNvPr>
          <p:cNvSpPr txBox="1"/>
          <p:nvPr/>
        </p:nvSpPr>
        <p:spPr>
          <a:xfrm rot="10800000" flipV="1">
            <a:off x="1846378" y="4421020"/>
            <a:ext cx="3120659" cy="426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38570" tIns="19280" rIns="38570" bIns="19280" anchor="t" anchorCtr="0">
            <a:normAutofit fontScale="62500" lnSpcReduction="20000"/>
          </a:bodyPr>
          <a:lstStyle/>
          <a:p>
            <a:pPr algn="ctr">
              <a:buSzPct val="25000"/>
            </a:pPr>
            <a:endParaRPr lang="en-US" sz="1575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n-US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www.web3d.org/about/liaisons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31BCAC-B43D-45D4-8011-E1AB8464E6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4632" y="4341110"/>
            <a:ext cx="1271981" cy="42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5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1250784" y="3236306"/>
            <a:ext cx="1621840" cy="120536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Adoption</a:t>
            </a:r>
          </a:p>
        </p:txBody>
      </p:sp>
      <p:sp>
        <p:nvSpPr>
          <p:cNvPr id="38" name="Chevron 37"/>
          <p:cNvSpPr/>
          <p:nvPr/>
        </p:nvSpPr>
        <p:spPr>
          <a:xfrm rot="16200000" flipH="1" flipV="1">
            <a:off x="6522834" y="2946145"/>
            <a:ext cx="500711" cy="545520"/>
          </a:xfrm>
          <a:prstGeom prst="chevron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91" dirty="0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 rot="13045038" flipH="1" flipV="1">
            <a:off x="6142295" y="1987270"/>
            <a:ext cx="361137" cy="425754"/>
          </a:xfrm>
          <a:prstGeom prst="chevron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91" dirty="0">
              <a:solidFill>
                <a:schemeClr val="tx1"/>
              </a:solidFill>
            </a:endParaRPr>
          </a:p>
        </p:txBody>
      </p:sp>
      <p:sp>
        <p:nvSpPr>
          <p:cNvPr id="41" name="Shape 84"/>
          <p:cNvSpPr txBox="1"/>
          <p:nvPr/>
        </p:nvSpPr>
        <p:spPr>
          <a:xfrm>
            <a:off x="-16783" y="251862"/>
            <a:ext cx="6741581" cy="774023"/>
          </a:xfrm>
          <a:prstGeom prst="rect">
            <a:avLst/>
          </a:prstGeom>
          <a:noFill/>
          <a:ln>
            <a:noFill/>
          </a:ln>
        </p:spPr>
        <p:txBody>
          <a:bodyPr lIns="38570" tIns="19280" rIns="38570" bIns="19280" anchor="t" anchorCtr="0">
            <a:normAutofit fontScale="55000" lnSpcReduction="20000"/>
          </a:bodyPr>
          <a:lstStyle/>
          <a:p>
            <a:pPr lvl="0" algn="ctr">
              <a:buSzPct val="25000"/>
            </a:pPr>
            <a:br>
              <a:rPr lang="en-US" sz="4400" dirty="0">
                <a:solidFill>
                  <a:schemeClr val="accent1"/>
                </a:solidFill>
              </a:rPr>
            </a:br>
            <a:r>
              <a:rPr lang="en-US" sz="4400" b="1" dirty="0">
                <a:solidFill>
                  <a:schemeClr val="accent1"/>
                </a:solidFill>
              </a:rPr>
              <a:t>Bringing open Web3D Standards to ALL</a:t>
            </a:r>
          </a:p>
          <a:p>
            <a:pPr lvl="0">
              <a:buSzPct val="25000"/>
            </a:pPr>
            <a:br>
              <a:rPr lang="en-US" sz="1350" dirty="0"/>
            </a:br>
            <a:endParaRPr sz="759" dirty="0">
              <a:solidFill>
                <a:schemeClr val="dk1"/>
              </a:solidFill>
            </a:endParaRPr>
          </a:p>
          <a:p>
            <a:endParaRPr sz="759" b="1" dirty="0">
              <a:solidFill>
                <a:schemeClr val="dk1"/>
              </a:solidFill>
            </a:endParaRPr>
          </a:p>
          <a:p>
            <a:endParaRPr sz="75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5081581" y="1374800"/>
            <a:ext cx="1245011" cy="9367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 dirty="0"/>
          </a:p>
        </p:txBody>
      </p:sp>
      <p:sp>
        <p:nvSpPr>
          <p:cNvPr id="22" name="Rectangle 21"/>
          <p:cNvSpPr/>
          <p:nvPr/>
        </p:nvSpPr>
        <p:spPr>
          <a:xfrm>
            <a:off x="2326616" y="1663464"/>
            <a:ext cx="1188491" cy="53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Web3D</a:t>
            </a:r>
          </a:p>
          <a:p>
            <a:pPr algn="ctr"/>
            <a:r>
              <a:rPr lang="en-US" b="1" dirty="0"/>
              <a:t>Consortium</a:t>
            </a:r>
          </a:p>
        </p:txBody>
      </p:sp>
      <p:sp>
        <p:nvSpPr>
          <p:cNvPr id="6" name="Pentagon 5"/>
          <p:cNvSpPr/>
          <p:nvPr/>
        </p:nvSpPr>
        <p:spPr>
          <a:xfrm>
            <a:off x="3515107" y="1673164"/>
            <a:ext cx="1567768" cy="523220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Working Groups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Recommendations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37895" y="1515497"/>
            <a:ext cx="118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Web3D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Standards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23872" y="2539253"/>
            <a:ext cx="1788279" cy="50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Standards Bodies</a:t>
            </a:r>
          </a:p>
          <a:p>
            <a:pPr algn="ctr"/>
            <a:r>
              <a:rPr lang="en-US" sz="1100" b="1" dirty="0"/>
              <a:t>ISO, W3C OGC, DICOM, IEEE, HL7,  KHRONOS</a:t>
            </a:r>
          </a:p>
        </p:txBody>
      </p:sp>
      <p:sp>
        <p:nvSpPr>
          <p:cNvPr id="32" name="Pentagon 31"/>
          <p:cNvSpPr/>
          <p:nvPr/>
        </p:nvSpPr>
        <p:spPr>
          <a:xfrm>
            <a:off x="4712151" y="2537480"/>
            <a:ext cx="1512749" cy="502035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Standardization</a:t>
            </a:r>
          </a:p>
        </p:txBody>
      </p:sp>
      <p:sp>
        <p:nvSpPr>
          <p:cNvPr id="33" name="Oval 32"/>
          <p:cNvSpPr/>
          <p:nvPr/>
        </p:nvSpPr>
        <p:spPr>
          <a:xfrm>
            <a:off x="6224901" y="2259504"/>
            <a:ext cx="1133295" cy="9367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 dirty="0"/>
          </a:p>
        </p:txBody>
      </p:sp>
      <p:sp>
        <p:nvSpPr>
          <p:cNvPr id="35" name="Rectangle 34"/>
          <p:cNvSpPr/>
          <p:nvPr/>
        </p:nvSpPr>
        <p:spPr>
          <a:xfrm>
            <a:off x="4581757" y="3482003"/>
            <a:ext cx="1508870" cy="51321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COMMUNITY</a:t>
            </a:r>
          </a:p>
        </p:txBody>
      </p:sp>
      <p:sp>
        <p:nvSpPr>
          <p:cNvPr id="36" name="Pentagon 35"/>
          <p:cNvSpPr/>
          <p:nvPr/>
        </p:nvSpPr>
        <p:spPr>
          <a:xfrm rot="10800000">
            <a:off x="2456285" y="3504045"/>
            <a:ext cx="1441871" cy="502035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 dirty="0"/>
          </a:p>
        </p:txBody>
      </p:sp>
      <p:sp>
        <p:nvSpPr>
          <p:cNvPr id="39" name="Rectangle 38"/>
          <p:cNvSpPr/>
          <p:nvPr/>
        </p:nvSpPr>
        <p:spPr>
          <a:xfrm>
            <a:off x="6100196" y="3485931"/>
            <a:ext cx="1188698" cy="500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MEMBERS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66362" y="3485931"/>
            <a:ext cx="1287046" cy="53161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GOVERNMENT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4149" y="2356343"/>
            <a:ext cx="975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OPEN 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ROYALTY FREE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ISO RATIFIIED 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WEB3D STANDARDS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3802" y="3629171"/>
            <a:ext cx="1012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70257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D7AE-8217-496E-A84F-E84E9CD6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79" y="158473"/>
            <a:ext cx="8056641" cy="421895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  <a:latin typeface="+mn-lt"/>
              </a:rPr>
              <a:t>Who is using X3D?</a:t>
            </a:r>
          </a:p>
        </p:txBody>
      </p:sp>
      <p:pic>
        <p:nvPicPr>
          <p:cNvPr id="4" name="Picture 3" descr="C:\Users\Cecile\Desktop\Transparent.png">
            <a:extLst>
              <a:ext uri="{FF2B5EF4-FFF2-40B4-BE49-F238E27FC236}">
                <a16:creationId xmlns:a16="http://schemas.microsoft.com/office/drawing/2014/main" id="{64613B7E-6D6F-42AE-B6C8-45989937E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67" y="270519"/>
            <a:ext cx="7780564" cy="502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56892A2-3254-453A-A569-75203B6EC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9482" y="2382835"/>
            <a:ext cx="646816" cy="64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B4E0D2F-481B-43A5-A8DB-526E9A76C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9866" y="3152833"/>
            <a:ext cx="701157" cy="70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3A108EF-3E24-4B66-ABBD-39281294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8928" y="1499695"/>
            <a:ext cx="707370" cy="70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7B3FA41E-207D-43B6-8B65-39E36DFE5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111" y="832132"/>
            <a:ext cx="696622" cy="4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DC419D5-6EF0-4E24-9AC9-CCE3924D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1066" y="3936872"/>
            <a:ext cx="646816" cy="64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5586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 descr="A picture containing sitting, dark, green&#10;&#10;Description automatically generated">
            <a:extLst>
              <a:ext uri="{FF2B5EF4-FFF2-40B4-BE49-F238E27FC236}">
                <a16:creationId xmlns:a16="http://schemas.microsoft.com/office/drawing/2014/main" id="{73E97461-A9BD-45C4-9E61-193EC4C49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106" y="2739993"/>
            <a:ext cx="1117789" cy="256088"/>
          </a:xfrm>
          <a:prstGeom prst="rect">
            <a:avLst/>
          </a:prstGeom>
        </p:spPr>
      </p:pic>
      <p:sp>
        <p:nvSpPr>
          <p:cNvPr id="86" name="Shape 180">
            <a:extLst>
              <a:ext uri="{FF2B5EF4-FFF2-40B4-BE49-F238E27FC236}">
                <a16:creationId xmlns:a16="http://schemas.microsoft.com/office/drawing/2014/main" id="{A9FE3B79-7806-4515-B4C2-9933281E5BB8}"/>
              </a:ext>
            </a:extLst>
          </p:cNvPr>
          <p:cNvSpPr/>
          <p:nvPr/>
        </p:nvSpPr>
        <p:spPr>
          <a:xfrm rot="180000">
            <a:off x="374455" y="592167"/>
            <a:ext cx="8395089" cy="419456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quadBezTo>
                  <a:pt x="20000" y="40000"/>
                  <a:pt x="112097" y="15000"/>
                </a:quadBezTo>
                <a:lnTo>
                  <a:pt x="111267" y="0"/>
                </a:lnTo>
                <a:lnTo>
                  <a:pt x="120000" y="18786"/>
                </a:lnTo>
                <a:lnTo>
                  <a:pt x="114010" y="49572"/>
                </a:lnTo>
                <a:lnTo>
                  <a:pt x="113180" y="34572"/>
                </a:lnTo>
                <a:quadBezTo>
                  <a:pt x="30000" y="44572"/>
                  <a:pt x="0" y="120000"/>
                </a:quadBezTo>
                <a:close/>
              </a:path>
            </a:pathLst>
          </a:custGeom>
          <a:solidFill>
            <a:srgbClr val="5EA6FA"/>
          </a:solidFill>
          <a:ln w="15875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50800" dir="3000000" algn="ctr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6" name="Shape 218">
            <a:extLst>
              <a:ext uri="{FF2B5EF4-FFF2-40B4-BE49-F238E27FC236}">
                <a16:creationId xmlns:a16="http://schemas.microsoft.com/office/drawing/2014/main" id="{8DF6A3E6-FE9D-4413-BCFB-E69A80776937}"/>
              </a:ext>
            </a:extLst>
          </p:cNvPr>
          <p:cNvSpPr txBox="1"/>
          <p:nvPr/>
        </p:nvSpPr>
        <p:spPr>
          <a:xfrm>
            <a:off x="4245010" y="2718373"/>
            <a:ext cx="1696529" cy="3656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05C"/>
              </a:buClr>
              <a:buSzPct val="25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3.3</a:t>
            </a:r>
          </a:p>
        </p:txBody>
      </p:sp>
      <p:pic>
        <p:nvPicPr>
          <p:cNvPr id="6" name="Shape 166">
            <a:extLst>
              <a:ext uri="{FF2B5EF4-FFF2-40B4-BE49-F238E27FC236}">
                <a16:creationId xmlns:a16="http://schemas.microsoft.com/office/drawing/2014/main" id="{A30FF615-5271-4D19-93AB-4CB8CB39DFA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5563" y="2352116"/>
            <a:ext cx="902430" cy="30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76">
            <a:extLst>
              <a:ext uri="{FF2B5EF4-FFF2-40B4-BE49-F238E27FC236}">
                <a16:creationId xmlns:a16="http://schemas.microsoft.com/office/drawing/2014/main" id="{F118C2AE-B3CC-4DB6-9FA3-11AB3FDE4C70}"/>
              </a:ext>
            </a:extLst>
          </p:cNvPr>
          <p:cNvSpPr/>
          <p:nvPr/>
        </p:nvSpPr>
        <p:spPr>
          <a:xfrm>
            <a:off x="2927571" y="1276953"/>
            <a:ext cx="1052227" cy="4859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21575" tIns="21575" rIns="21575" bIns="21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77">
            <a:extLst>
              <a:ext uri="{FF2B5EF4-FFF2-40B4-BE49-F238E27FC236}">
                <a16:creationId xmlns:a16="http://schemas.microsoft.com/office/drawing/2014/main" id="{6152038A-4F75-4A12-862C-D5059480D089}"/>
              </a:ext>
            </a:extLst>
          </p:cNvPr>
          <p:cNvSpPr/>
          <p:nvPr/>
        </p:nvSpPr>
        <p:spPr>
          <a:xfrm>
            <a:off x="2386640" y="2154068"/>
            <a:ext cx="1052227" cy="4859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21575" tIns="21575" rIns="21575" bIns="21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78">
            <a:extLst>
              <a:ext uri="{FF2B5EF4-FFF2-40B4-BE49-F238E27FC236}">
                <a16:creationId xmlns:a16="http://schemas.microsoft.com/office/drawing/2014/main" id="{E3DC1A0E-0CF8-4328-AE7D-F66911FB4A18}"/>
              </a:ext>
            </a:extLst>
          </p:cNvPr>
          <p:cNvSpPr/>
          <p:nvPr/>
        </p:nvSpPr>
        <p:spPr>
          <a:xfrm>
            <a:off x="2953895" y="3275495"/>
            <a:ext cx="1052227" cy="4859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21575" tIns="21575" rIns="21575" bIns="21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187">
            <a:extLst>
              <a:ext uri="{FF2B5EF4-FFF2-40B4-BE49-F238E27FC236}">
                <a16:creationId xmlns:a16="http://schemas.microsoft.com/office/drawing/2014/main" id="{FEC0ED8E-F632-4228-8C73-16AC0A100C11}"/>
              </a:ext>
            </a:extLst>
          </p:cNvPr>
          <p:cNvSpPr/>
          <p:nvPr/>
        </p:nvSpPr>
        <p:spPr>
          <a:xfrm rot="3240000">
            <a:off x="1272129" y="3436405"/>
            <a:ext cx="133868" cy="116054"/>
          </a:xfrm>
          <a:prstGeom prst="ellipse">
            <a:avLst/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188">
            <a:extLst>
              <a:ext uri="{FF2B5EF4-FFF2-40B4-BE49-F238E27FC236}">
                <a16:creationId xmlns:a16="http://schemas.microsoft.com/office/drawing/2014/main" id="{B8199A2E-CE38-4A55-A4A6-C1BF0AAB18CE}"/>
              </a:ext>
            </a:extLst>
          </p:cNvPr>
          <p:cNvSpPr txBox="1"/>
          <p:nvPr/>
        </p:nvSpPr>
        <p:spPr>
          <a:xfrm>
            <a:off x="42535" y="3704684"/>
            <a:ext cx="767285" cy="2191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1994</a:t>
            </a:r>
          </a:p>
        </p:txBody>
      </p:sp>
      <p:sp>
        <p:nvSpPr>
          <p:cNvPr id="28" name="Shape 190">
            <a:extLst>
              <a:ext uri="{FF2B5EF4-FFF2-40B4-BE49-F238E27FC236}">
                <a16:creationId xmlns:a16="http://schemas.microsoft.com/office/drawing/2014/main" id="{5BCC7610-82A7-44E9-8C62-F35077CE94C0}"/>
              </a:ext>
            </a:extLst>
          </p:cNvPr>
          <p:cNvSpPr txBox="1"/>
          <p:nvPr/>
        </p:nvSpPr>
        <p:spPr>
          <a:xfrm>
            <a:off x="3814968" y="1610712"/>
            <a:ext cx="700981" cy="25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2013</a:t>
            </a:r>
          </a:p>
        </p:txBody>
      </p:sp>
      <p:sp>
        <p:nvSpPr>
          <p:cNvPr id="29" name="Shape 191">
            <a:extLst>
              <a:ext uri="{FF2B5EF4-FFF2-40B4-BE49-F238E27FC236}">
                <a16:creationId xmlns:a16="http://schemas.microsoft.com/office/drawing/2014/main" id="{FBFDD443-0AC2-4050-9F36-E8B5AF7B14ED}"/>
              </a:ext>
            </a:extLst>
          </p:cNvPr>
          <p:cNvSpPr txBox="1"/>
          <p:nvPr/>
        </p:nvSpPr>
        <p:spPr>
          <a:xfrm>
            <a:off x="1572061" y="2472641"/>
            <a:ext cx="781562" cy="275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2005</a:t>
            </a:r>
          </a:p>
        </p:txBody>
      </p:sp>
      <p:sp>
        <p:nvSpPr>
          <p:cNvPr id="30" name="Shape 192">
            <a:extLst>
              <a:ext uri="{FF2B5EF4-FFF2-40B4-BE49-F238E27FC236}">
                <a16:creationId xmlns:a16="http://schemas.microsoft.com/office/drawing/2014/main" id="{55654A64-B15A-4270-97D4-497FD8E28939}"/>
              </a:ext>
            </a:extLst>
          </p:cNvPr>
          <p:cNvSpPr txBox="1"/>
          <p:nvPr/>
        </p:nvSpPr>
        <p:spPr>
          <a:xfrm>
            <a:off x="2744105" y="2000724"/>
            <a:ext cx="781562" cy="275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2007</a:t>
            </a:r>
          </a:p>
        </p:txBody>
      </p:sp>
      <p:sp>
        <p:nvSpPr>
          <p:cNvPr id="31" name="Shape 193">
            <a:extLst>
              <a:ext uri="{FF2B5EF4-FFF2-40B4-BE49-F238E27FC236}">
                <a16:creationId xmlns:a16="http://schemas.microsoft.com/office/drawing/2014/main" id="{91E690C0-5B91-436B-990F-4107AEF87FD7}"/>
              </a:ext>
            </a:extLst>
          </p:cNvPr>
          <p:cNvSpPr txBox="1"/>
          <p:nvPr/>
        </p:nvSpPr>
        <p:spPr>
          <a:xfrm>
            <a:off x="5721110" y="1235659"/>
            <a:ext cx="781562" cy="275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</a:p>
        </p:txBody>
      </p:sp>
      <p:pic>
        <p:nvPicPr>
          <p:cNvPr id="33" name="Shape 195">
            <a:extLst>
              <a:ext uri="{FF2B5EF4-FFF2-40B4-BE49-F238E27FC236}">
                <a16:creationId xmlns:a16="http://schemas.microsoft.com/office/drawing/2014/main" id="{A944D330-233C-4F3D-8F40-353218798632}"/>
              </a:ext>
            </a:extLst>
          </p:cNvPr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756" y="2199261"/>
            <a:ext cx="360105" cy="34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205">
            <a:extLst>
              <a:ext uri="{FF2B5EF4-FFF2-40B4-BE49-F238E27FC236}">
                <a16:creationId xmlns:a16="http://schemas.microsoft.com/office/drawing/2014/main" id="{951EBEE7-5F81-44FF-9D39-C4046BD355A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60702" y="4286339"/>
            <a:ext cx="1415097" cy="59690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206">
            <a:extLst>
              <a:ext uri="{FF2B5EF4-FFF2-40B4-BE49-F238E27FC236}">
                <a16:creationId xmlns:a16="http://schemas.microsoft.com/office/drawing/2014/main" id="{D1BD9299-301C-43A0-A264-AAC37249D48C}"/>
              </a:ext>
            </a:extLst>
          </p:cNvPr>
          <p:cNvSpPr txBox="1"/>
          <p:nvPr/>
        </p:nvSpPr>
        <p:spPr>
          <a:xfrm>
            <a:off x="775616" y="3161250"/>
            <a:ext cx="781562" cy="275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1997</a:t>
            </a:r>
          </a:p>
        </p:txBody>
      </p:sp>
      <p:sp>
        <p:nvSpPr>
          <p:cNvPr id="45" name="Shape 207">
            <a:extLst>
              <a:ext uri="{FF2B5EF4-FFF2-40B4-BE49-F238E27FC236}">
                <a16:creationId xmlns:a16="http://schemas.microsoft.com/office/drawing/2014/main" id="{54369E13-01E5-4003-9D4F-F81346326004}"/>
              </a:ext>
            </a:extLst>
          </p:cNvPr>
          <p:cNvSpPr/>
          <p:nvPr/>
        </p:nvSpPr>
        <p:spPr>
          <a:xfrm>
            <a:off x="631422" y="4769659"/>
            <a:ext cx="8349846" cy="3235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" sz="1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Evolution</a:t>
            </a:r>
            <a:r>
              <a:rPr lang="en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Collaboration      </a:t>
            </a:r>
            <a:r>
              <a:rPr lang="en" sz="12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1200" b="1" dirty="0">
                <a:solidFill>
                  <a:srgbClr val="FFFF00"/>
                </a:solidFill>
              </a:rPr>
              <a:t>tandardization</a:t>
            </a:r>
            <a:r>
              <a:rPr lang="en" sz="12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" sz="1200" b="1" dirty="0">
                <a:solidFill>
                  <a:schemeClr val="lt1"/>
                </a:solidFill>
              </a:rPr>
              <a:t>D</a:t>
            </a:r>
            <a:r>
              <a:rPr lang="en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emocratization      </a:t>
            </a:r>
            <a:r>
              <a:rPr lang="en" sz="12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3D Printing      </a:t>
            </a:r>
            <a:r>
              <a:rPr lang="en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HTML5     </a:t>
            </a:r>
            <a:r>
              <a:rPr lang="en" sz="1200" b="1" dirty="0">
                <a:solidFill>
                  <a:srgbClr val="FFFF00"/>
                </a:solidFill>
              </a:rPr>
              <a:t>VR/AR </a:t>
            </a:r>
            <a:endParaRPr lang="en" sz="1200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209">
            <a:extLst>
              <a:ext uri="{FF2B5EF4-FFF2-40B4-BE49-F238E27FC236}">
                <a16:creationId xmlns:a16="http://schemas.microsoft.com/office/drawing/2014/main" id="{0683D0F8-8D97-484F-A2BF-A3ADB62A8949}"/>
              </a:ext>
            </a:extLst>
          </p:cNvPr>
          <p:cNvSpPr txBox="1"/>
          <p:nvPr/>
        </p:nvSpPr>
        <p:spPr>
          <a:xfrm>
            <a:off x="4833104" y="1428649"/>
            <a:ext cx="1044233" cy="275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</a:p>
        </p:txBody>
      </p:sp>
      <p:sp>
        <p:nvSpPr>
          <p:cNvPr id="52" name="Shape 214">
            <a:extLst>
              <a:ext uri="{FF2B5EF4-FFF2-40B4-BE49-F238E27FC236}">
                <a16:creationId xmlns:a16="http://schemas.microsoft.com/office/drawing/2014/main" id="{FA1CFFE3-C6EE-4022-A78A-2C39D88B7357}"/>
              </a:ext>
            </a:extLst>
          </p:cNvPr>
          <p:cNvSpPr txBox="1"/>
          <p:nvPr/>
        </p:nvSpPr>
        <p:spPr>
          <a:xfrm>
            <a:off x="5958063" y="2490671"/>
            <a:ext cx="1160580" cy="2478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lang="en" sz="12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X_ITE</a:t>
            </a:r>
          </a:p>
        </p:txBody>
      </p:sp>
      <p:sp>
        <p:nvSpPr>
          <p:cNvPr id="65" name="Shape 227">
            <a:extLst>
              <a:ext uri="{FF2B5EF4-FFF2-40B4-BE49-F238E27FC236}">
                <a16:creationId xmlns:a16="http://schemas.microsoft.com/office/drawing/2014/main" id="{49FA4E78-F127-4890-92DE-EF78E5817291}"/>
              </a:ext>
            </a:extLst>
          </p:cNvPr>
          <p:cNvSpPr txBox="1"/>
          <p:nvPr/>
        </p:nvSpPr>
        <p:spPr>
          <a:xfrm>
            <a:off x="6430859" y="1091741"/>
            <a:ext cx="781562" cy="275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</a:p>
        </p:txBody>
      </p:sp>
      <p:pic>
        <p:nvPicPr>
          <p:cNvPr id="66" name="Shape 228">
            <a:extLst>
              <a:ext uri="{FF2B5EF4-FFF2-40B4-BE49-F238E27FC236}">
                <a16:creationId xmlns:a16="http://schemas.microsoft.com/office/drawing/2014/main" id="{9DC6AAFF-D08C-42FD-A3F7-C3FE64EB010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1891" y="3878592"/>
            <a:ext cx="557607" cy="51517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229">
            <a:extLst>
              <a:ext uri="{FF2B5EF4-FFF2-40B4-BE49-F238E27FC236}">
                <a16:creationId xmlns:a16="http://schemas.microsoft.com/office/drawing/2014/main" id="{DFE985B7-7270-45B7-BFDA-9E1C4B949CCC}"/>
              </a:ext>
            </a:extLst>
          </p:cNvPr>
          <p:cNvSpPr txBox="1"/>
          <p:nvPr/>
        </p:nvSpPr>
        <p:spPr>
          <a:xfrm>
            <a:off x="7152649" y="1064171"/>
            <a:ext cx="781562" cy="275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</a:p>
        </p:txBody>
      </p:sp>
      <p:sp>
        <p:nvSpPr>
          <p:cNvPr id="68" name="Shape 230">
            <a:extLst>
              <a:ext uri="{FF2B5EF4-FFF2-40B4-BE49-F238E27FC236}">
                <a16:creationId xmlns:a16="http://schemas.microsoft.com/office/drawing/2014/main" id="{55314B9B-F58F-42BA-9F25-6A4384C14A7B}"/>
              </a:ext>
            </a:extLst>
          </p:cNvPr>
          <p:cNvSpPr/>
          <p:nvPr/>
        </p:nvSpPr>
        <p:spPr>
          <a:xfrm>
            <a:off x="4192118" y="2099425"/>
            <a:ext cx="126077" cy="146276"/>
          </a:xfrm>
          <a:prstGeom prst="ellipse">
            <a:avLst/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231">
            <a:extLst>
              <a:ext uri="{FF2B5EF4-FFF2-40B4-BE49-F238E27FC236}">
                <a16:creationId xmlns:a16="http://schemas.microsoft.com/office/drawing/2014/main" id="{C6D637A9-94C8-4352-8D7A-67A0C9852338}"/>
              </a:ext>
            </a:extLst>
          </p:cNvPr>
          <p:cNvSpPr/>
          <p:nvPr/>
        </p:nvSpPr>
        <p:spPr>
          <a:xfrm>
            <a:off x="3113937" y="2473138"/>
            <a:ext cx="123172" cy="148960"/>
          </a:xfrm>
          <a:prstGeom prst="ellipse">
            <a:avLst/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233">
            <a:extLst>
              <a:ext uri="{FF2B5EF4-FFF2-40B4-BE49-F238E27FC236}">
                <a16:creationId xmlns:a16="http://schemas.microsoft.com/office/drawing/2014/main" id="{17C66A61-D4C9-47F5-8BB3-647EEAC1F45A}"/>
              </a:ext>
            </a:extLst>
          </p:cNvPr>
          <p:cNvSpPr/>
          <p:nvPr/>
        </p:nvSpPr>
        <p:spPr>
          <a:xfrm>
            <a:off x="5143555" y="1868835"/>
            <a:ext cx="126077" cy="146276"/>
          </a:xfrm>
          <a:prstGeom prst="ellipse">
            <a:avLst/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234">
            <a:extLst>
              <a:ext uri="{FF2B5EF4-FFF2-40B4-BE49-F238E27FC236}">
                <a16:creationId xmlns:a16="http://schemas.microsoft.com/office/drawing/2014/main" id="{ED1A6D64-B2BE-4C0B-96F3-190933D3CFD2}"/>
              </a:ext>
            </a:extLst>
          </p:cNvPr>
          <p:cNvSpPr/>
          <p:nvPr/>
        </p:nvSpPr>
        <p:spPr>
          <a:xfrm>
            <a:off x="6822458" y="1600307"/>
            <a:ext cx="126172" cy="146318"/>
          </a:xfrm>
          <a:prstGeom prst="ellipse">
            <a:avLst/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235">
            <a:extLst>
              <a:ext uri="{FF2B5EF4-FFF2-40B4-BE49-F238E27FC236}">
                <a16:creationId xmlns:a16="http://schemas.microsoft.com/office/drawing/2014/main" id="{FF1DEDB5-D1EC-44ED-948E-6C975431E233}"/>
              </a:ext>
            </a:extLst>
          </p:cNvPr>
          <p:cNvSpPr/>
          <p:nvPr/>
        </p:nvSpPr>
        <p:spPr>
          <a:xfrm>
            <a:off x="6028285" y="1708392"/>
            <a:ext cx="126172" cy="146318"/>
          </a:xfrm>
          <a:prstGeom prst="ellipse">
            <a:avLst/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236">
            <a:extLst>
              <a:ext uri="{FF2B5EF4-FFF2-40B4-BE49-F238E27FC236}">
                <a16:creationId xmlns:a16="http://schemas.microsoft.com/office/drawing/2014/main" id="{A97183B6-639F-4601-B6B3-F01C95D7BF6E}"/>
              </a:ext>
            </a:extLst>
          </p:cNvPr>
          <p:cNvSpPr/>
          <p:nvPr/>
        </p:nvSpPr>
        <p:spPr>
          <a:xfrm>
            <a:off x="7480344" y="1541998"/>
            <a:ext cx="126172" cy="146318"/>
          </a:xfrm>
          <a:prstGeom prst="ellipse">
            <a:avLst/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Shape 240">
            <a:extLst>
              <a:ext uri="{FF2B5EF4-FFF2-40B4-BE49-F238E27FC236}">
                <a16:creationId xmlns:a16="http://schemas.microsoft.com/office/drawing/2014/main" id="{86B19249-3FA9-4C1F-978B-4BBFFAC4271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7080" y="4122399"/>
            <a:ext cx="657519" cy="45278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241">
            <a:extLst>
              <a:ext uri="{FF2B5EF4-FFF2-40B4-BE49-F238E27FC236}">
                <a16:creationId xmlns:a16="http://schemas.microsoft.com/office/drawing/2014/main" id="{E212FFD9-4EC4-439B-956C-3B2F4819988D}"/>
              </a:ext>
            </a:extLst>
          </p:cNvPr>
          <p:cNvSpPr txBox="1"/>
          <p:nvPr/>
        </p:nvSpPr>
        <p:spPr>
          <a:xfrm>
            <a:off x="68200" y="3254208"/>
            <a:ext cx="947640" cy="330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Model + hyperlink</a:t>
            </a:r>
          </a:p>
        </p:txBody>
      </p:sp>
      <p:sp>
        <p:nvSpPr>
          <p:cNvPr id="78" name="Shape 242">
            <a:extLst>
              <a:ext uri="{FF2B5EF4-FFF2-40B4-BE49-F238E27FC236}">
                <a16:creationId xmlns:a16="http://schemas.microsoft.com/office/drawing/2014/main" id="{4F50998C-26D0-4C45-B6C1-A76C55BF25E8}"/>
              </a:ext>
            </a:extLst>
          </p:cNvPr>
          <p:cNvSpPr txBox="1"/>
          <p:nvPr/>
        </p:nvSpPr>
        <p:spPr>
          <a:xfrm>
            <a:off x="5152210" y="1018988"/>
            <a:ext cx="947640" cy="2065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VR devices</a:t>
            </a:r>
          </a:p>
        </p:txBody>
      </p:sp>
      <p:sp>
        <p:nvSpPr>
          <p:cNvPr id="79" name="Shape 243">
            <a:extLst>
              <a:ext uri="{FF2B5EF4-FFF2-40B4-BE49-F238E27FC236}">
                <a16:creationId xmlns:a16="http://schemas.microsoft.com/office/drawing/2014/main" id="{39192BC9-B446-47F2-9205-0856C52E422B}"/>
              </a:ext>
            </a:extLst>
          </p:cNvPr>
          <p:cNvSpPr txBox="1"/>
          <p:nvPr/>
        </p:nvSpPr>
        <p:spPr>
          <a:xfrm>
            <a:off x="1491166" y="2235573"/>
            <a:ext cx="1324709" cy="330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XML – Programmable</a:t>
            </a:r>
          </a:p>
        </p:txBody>
      </p:sp>
      <p:sp>
        <p:nvSpPr>
          <p:cNvPr id="80" name="Shape 244">
            <a:extLst>
              <a:ext uri="{FF2B5EF4-FFF2-40B4-BE49-F238E27FC236}">
                <a16:creationId xmlns:a16="http://schemas.microsoft.com/office/drawing/2014/main" id="{5AFFED81-04A4-4D22-83A2-6401BC916389}"/>
              </a:ext>
            </a:extLst>
          </p:cNvPr>
          <p:cNvSpPr txBox="1"/>
          <p:nvPr/>
        </p:nvSpPr>
        <p:spPr>
          <a:xfrm>
            <a:off x="445181" y="2580392"/>
            <a:ext cx="947640" cy="4543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Animation, Scripting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Interactivity</a:t>
            </a:r>
          </a:p>
        </p:txBody>
      </p:sp>
      <p:sp>
        <p:nvSpPr>
          <p:cNvPr id="81" name="Shape 245">
            <a:extLst>
              <a:ext uri="{FF2B5EF4-FFF2-40B4-BE49-F238E27FC236}">
                <a16:creationId xmlns:a16="http://schemas.microsoft.com/office/drawing/2014/main" id="{3E8D0C23-9278-4D9B-8522-CB69838BCA95}"/>
              </a:ext>
            </a:extLst>
          </p:cNvPr>
          <p:cNvSpPr txBox="1"/>
          <p:nvPr/>
        </p:nvSpPr>
        <p:spPr>
          <a:xfrm>
            <a:off x="2457416" y="1611548"/>
            <a:ext cx="1722000" cy="330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Interchange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Tool chain support </a:t>
            </a:r>
          </a:p>
        </p:txBody>
      </p:sp>
      <p:sp>
        <p:nvSpPr>
          <p:cNvPr id="82" name="Shape 246">
            <a:extLst>
              <a:ext uri="{FF2B5EF4-FFF2-40B4-BE49-F238E27FC236}">
                <a16:creationId xmlns:a16="http://schemas.microsoft.com/office/drawing/2014/main" id="{D70E7CC1-9A61-46BB-B1AB-C43C200DA7ED}"/>
              </a:ext>
            </a:extLst>
          </p:cNvPr>
          <p:cNvSpPr txBox="1"/>
          <p:nvPr/>
        </p:nvSpPr>
        <p:spPr>
          <a:xfrm>
            <a:off x="3719629" y="1006392"/>
            <a:ext cx="1418389" cy="2059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 Browser Rendering  </a:t>
            </a:r>
          </a:p>
        </p:txBody>
      </p:sp>
      <p:sp>
        <p:nvSpPr>
          <p:cNvPr id="83" name="Shape 247">
            <a:extLst>
              <a:ext uri="{FF2B5EF4-FFF2-40B4-BE49-F238E27FC236}">
                <a16:creationId xmlns:a16="http://schemas.microsoft.com/office/drawing/2014/main" id="{D35706A4-A618-4CEF-8FD5-EB29C7F20AB6}"/>
              </a:ext>
            </a:extLst>
          </p:cNvPr>
          <p:cNvSpPr txBox="1"/>
          <p:nvPr/>
        </p:nvSpPr>
        <p:spPr>
          <a:xfrm>
            <a:off x="6309975" y="735836"/>
            <a:ext cx="1205787" cy="330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Binary Streaming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AR - 3D - VR</a:t>
            </a:r>
          </a:p>
        </p:txBody>
      </p:sp>
      <p:sp>
        <p:nvSpPr>
          <p:cNvPr id="84" name="Shape 248">
            <a:extLst>
              <a:ext uri="{FF2B5EF4-FFF2-40B4-BE49-F238E27FC236}">
                <a16:creationId xmlns:a16="http://schemas.microsoft.com/office/drawing/2014/main" id="{DF40D28D-2AE3-4AEF-8BB9-CB57E5B98A83}"/>
              </a:ext>
            </a:extLst>
          </p:cNvPr>
          <p:cNvSpPr txBox="1"/>
          <p:nvPr/>
        </p:nvSpPr>
        <p:spPr>
          <a:xfrm>
            <a:off x="3917889" y="1181324"/>
            <a:ext cx="947640" cy="2065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Declarative 3D on the Web 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EC217A00-94D6-499B-AFA0-01F754233039}"/>
              </a:ext>
            </a:extLst>
          </p:cNvPr>
          <p:cNvSpPr txBox="1">
            <a:spLocks/>
          </p:cNvSpPr>
          <p:nvPr/>
        </p:nvSpPr>
        <p:spPr>
          <a:xfrm>
            <a:off x="62044" y="-158688"/>
            <a:ext cx="5967351" cy="584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x-none" sz="2800" b="1" dirty="0">
              <a:solidFill>
                <a:srgbClr val="0070C0"/>
              </a:solidFill>
              <a:latin typeface="Calibri" charset="0"/>
              <a:ea typeface="MS PGothic" charset="-128"/>
            </a:endParaRPr>
          </a:p>
        </p:txBody>
      </p:sp>
      <p:pic>
        <p:nvPicPr>
          <p:cNvPr id="90" name="Picture 89" descr="A close up of a sign&#10;&#10;Description automatically generated">
            <a:extLst>
              <a:ext uri="{FF2B5EF4-FFF2-40B4-BE49-F238E27FC236}">
                <a16:creationId xmlns:a16="http://schemas.microsoft.com/office/drawing/2014/main" id="{D353230F-C260-4AD1-8038-894CC064E8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8574" y="2971759"/>
            <a:ext cx="777636" cy="474168"/>
          </a:xfrm>
          <a:prstGeom prst="rect">
            <a:avLst/>
          </a:prstGeom>
        </p:spPr>
      </p:pic>
      <p:pic>
        <p:nvPicPr>
          <p:cNvPr id="91" name="Picture 9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86BB52-616D-4422-B1D7-7204AD39F4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4785" y="2087891"/>
            <a:ext cx="348186" cy="308129"/>
          </a:xfrm>
          <a:prstGeom prst="rect">
            <a:avLst/>
          </a:prstGeom>
        </p:spPr>
      </p:pic>
      <p:pic>
        <p:nvPicPr>
          <p:cNvPr id="92" name="Picture 9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9DDC0B-A171-4237-842F-097ABD017E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2609" y="3197160"/>
            <a:ext cx="348186" cy="308129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00BD6E4-59DF-4152-8A51-4D169E85DE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8324" y="3792428"/>
            <a:ext cx="767285" cy="261756"/>
          </a:xfrm>
          <a:prstGeom prst="rect">
            <a:avLst/>
          </a:prstGeom>
        </p:spPr>
      </p:pic>
      <p:sp>
        <p:nvSpPr>
          <p:cNvPr id="99" name="Shape 242">
            <a:extLst>
              <a:ext uri="{FF2B5EF4-FFF2-40B4-BE49-F238E27FC236}">
                <a16:creationId xmlns:a16="http://schemas.microsoft.com/office/drawing/2014/main" id="{5A7B0D82-2A21-44BF-9A5C-453CE928D213}"/>
              </a:ext>
            </a:extLst>
          </p:cNvPr>
          <p:cNvSpPr txBox="1"/>
          <p:nvPr/>
        </p:nvSpPr>
        <p:spPr>
          <a:xfrm>
            <a:off x="6386645" y="3405134"/>
            <a:ext cx="2252961" cy="475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12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Annual Web3D Conferences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12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2020 -  25</a:t>
            </a:r>
            <a:r>
              <a:rPr lang="en" sz="1200" b="1" i="0" u="none" strike="noStrike" cap="none" baseline="300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12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Year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08825C-1543-453A-83EB-3632EAEF43B2}"/>
              </a:ext>
            </a:extLst>
          </p:cNvPr>
          <p:cNvSpPr/>
          <p:nvPr/>
        </p:nvSpPr>
        <p:spPr>
          <a:xfrm>
            <a:off x="352949" y="494844"/>
            <a:ext cx="2302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Our Journey</a:t>
            </a:r>
          </a:p>
        </p:txBody>
      </p:sp>
      <p:pic>
        <p:nvPicPr>
          <p:cNvPr id="100" name="Picture 9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7B7AA2-E790-474F-9165-F5207CD475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1534" y="2445035"/>
            <a:ext cx="348186" cy="308129"/>
          </a:xfrm>
          <a:prstGeom prst="rect">
            <a:avLst/>
          </a:prstGeom>
        </p:spPr>
      </p:pic>
      <p:sp>
        <p:nvSpPr>
          <p:cNvPr id="102" name="Shape 187">
            <a:extLst>
              <a:ext uri="{FF2B5EF4-FFF2-40B4-BE49-F238E27FC236}">
                <a16:creationId xmlns:a16="http://schemas.microsoft.com/office/drawing/2014/main" id="{F85E8C74-6711-4E88-B78A-B2C0B7008093}"/>
              </a:ext>
            </a:extLst>
          </p:cNvPr>
          <p:cNvSpPr/>
          <p:nvPr/>
        </p:nvSpPr>
        <p:spPr>
          <a:xfrm rot="3240000">
            <a:off x="784696" y="3837736"/>
            <a:ext cx="133868" cy="116054"/>
          </a:xfrm>
          <a:prstGeom prst="ellipse">
            <a:avLst/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218">
            <a:extLst>
              <a:ext uri="{FF2B5EF4-FFF2-40B4-BE49-F238E27FC236}">
                <a16:creationId xmlns:a16="http://schemas.microsoft.com/office/drawing/2014/main" id="{5795F465-8A15-470D-B76E-44A03A348581}"/>
              </a:ext>
            </a:extLst>
          </p:cNvPr>
          <p:cNvSpPr txBox="1"/>
          <p:nvPr/>
        </p:nvSpPr>
        <p:spPr>
          <a:xfrm>
            <a:off x="2161523" y="3436476"/>
            <a:ext cx="512322" cy="235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05C"/>
              </a:buClr>
              <a:buSzPct val="25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3.0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0A601E-0BCF-4875-8DE0-87B189AAF1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7372" y="2782896"/>
            <a:ext cx="787785" cy="239487"/>
          </a:xfrm>
          <a:prstGeom prst="rect">
            <a:avLst/>
          </a:prstGeom>
        </p:spPr>
      </p:pic>
      <p:pic>
        <p:nvPicPr>
          <p:cNvPr id="107" name="Picture 106" descr="A drawing of a face&#10;&#10;Description automatically generated">
            <a:extLst>
              <a:ext uri="{FF2B5EF4-FFF2-40B4-BE49-F238E27FC236}">
                <a16:creationId xmlns:a16="http://schemas.microsoft.com/office/drawing/2014/main" id="{AE7EC49F-5107-410C-B725-ACA85ECCEB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90343" y="3471614"/>
            <a:ext cx="425158" cy="278285"/>
          </a:xfrm>
          <a:prstGeom prst="rect">
            <a:avLst/>
          </a:prstGeom>
        </p:spPr>
      </p:pic>
      <p:pic>
        <p:nvPicPr>
          <p:cNvPr id="111" name="Picture 110" descr="A picture containing wheel&#10;&#10;Description automatically generated">
            <a:extLst>
              <a:ext uri="{FF2B5EF4-FFF2-40B4-BE49-F238E27FC236}">
                <a16:creationId xmlns:a16="http://schemas.microsoft.com/office/drawing/2014/main" id="{6A560321-027B-4D16-9376-CDFBFEFE5E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579624" y="3150884"/>
            <a:ext cx="852995" cy="345861"/>
          </a:xfrm>
          <a:prstGeom prst="rect">
            <a:avLst/>
          </a:prstGeom>
        </p:spPr>
      </p:pic>
      <p:pic>
        <p:nvPicPr>
          <p:cNvPr id="113" name="Picture 112" descr="A close up of a logo&#10;&#10;Description automatically generated">
            <a:extLst>
              <a:ext uri="{FF2B5EF4-FFF2-40B4-BE49-F238E27FC236}">
                <a16:creationId xmlns:a16="http://schemas.microsoft.com/office/drawing/2014/main" id="{732C9281-9F78-423F-AECF-4DC947B260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6463" y="2727240"/>
            <a:ext cx="433003" cy="433003"/>
          </a:xfrm>
          <a:prstGeom prst="rect">
            <a:avLst/>
          </a:prstGeom>
        </p:spPr>
      </p:pic>
      <p:pic>
        <p:nvPicPr>
          <p:cNvPr id="115" name="Picture 114" descr="A picture containing table&#10;&#10;Description automatically generated">
            <a:extLst>
              <a:ext uri="{FF2B5EF4-FFF2-40B4-BE49-F238E27FC236}">
                <a16:creationId xmlns:a16="http://schemas.microsoft.com/office/drawing/2014/main" id="{8227628F-13F9-4552-980B-67B312E9013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2029" y="2111142"/>
            <a:ext cx="363793" cy="204620"/>
          </a:xfrm>
          <a:prstGeom prst="rect">
            <a:avLst/>
          </a:prstGeom>
        </p:spPr>
      </p:pic>
      <p:pic>
        <p:nvPicPr>
          <p:cNvPr id="116" name="Shape 225">
            <a:extLst>
              <a:ext uri="{FF2B5EF4-FFF2-40B4-BE49-F238E27FC236}">
                <a16:creationId xmlns:a16="http://schemas.microsoft.com/office/drawing/2014/main" id="{A0919C4B-9135-46BD-ADD8-76E2A66B9A84}"/>
              </a:ext>
            </a:extLst>
          </p:cNvPr>
          <p:cNvPicPr preferRelativeResize="0"/>
          <p:nvPr/>
        </p:nvPicPr>
        <p:blipFill>
          <a:blip r:embed="rId17">
            <a:alphaModFix amt="70000"/>
          </a:blip>
          <a:stretch>
            <a:fillRect/>
          </a:stretch>
        </p:blipFill>
        <p:spPr>
          <a:xfrm>
            <a:off x="6787106" y="2369838"/>
            <a:ext cx="337601" cy="35555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229">
            <a:extLst>
              <a:ext uri="{FF2B5EF4-FFF2-40B4-BE49-F238E27FC236}">
                <a16:creationId xmlns:a16="http://schemas.microsoft.com/office/drawing/2014/main" id="{956B8B09-70C1-45BD-9277-D5041B51C575}"/>
              </a:ext>
            </a:extLst>
          </p:cNvPr>
          <p:cNvSpPr txBox="1"/>
          <p:nvPr/>
        </p:nvSpPr>
        <p:spPr>
          <a:xfrm>
            <a:off x="7731412" y="1043646"/>
            <a:ext cx="781562" cy="275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</a:p>
        </p:txBody>
      </p:sp>
      <p:sp>
        <p:nvSpPr>
          <p:cNvPr id="119" name="Shape 218">
            <a:extLst>
              <a:ext uri="{FF2B5EF4-FFF2-40B4-BE49-F238E27FC236}">
                <a16:creationId xmlns:a16="http://schemas.microsoft.com/office/drawing/2014/main" id="{3BA028AF-2B69-4BF9-8E96-625FD310F053}"/>
              </a:ext>
            </a:extLst>
          </p:cNvPr>
          <p:cNvSpPr txBox="1"/>
          <p:nvPr/>
        </p:nvSpPr>
        <p:spPr>
          <a:xfrm>
            <a:off x="7904323" y="2364784"/>
            <a:ext cx="1696529" cy="3656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05C"/>
              </a:buClr>
              <a:buSzPct val="25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4.0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05C"/>
              </a:buClr>
              <a:buSzPct val="25000"/>
              <a:buFont typeface="Calibri"/>
              <a:buNone/>
            </a:pPr>
            <a:r>
              <a:rPr lang="en" sz="1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lang="en" sz="1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Shape 240">
            <a:extLst>
              <a:ext uri="{FF2B5EF4-FFF2-40B4-BE49-F238E27FC236}">
                <a16:creationId xmlns:a16="http://schemas.microsoft.com/office/drawing/2014/main" id="{60488418-3A22-4AF6-9BF4-465C254F129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90049" y="3648956"/>
            <a:ext cx="657519" cy="45278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218">
            <a:extLst>
              <a:ext uri="{FF2B5EF4-FFF2-40B4-BE49-F238E27FC236}">
                <a16:creationId xmlns:a16="http://schemas.microsoft.com/office/drawing/2014/main" id="{AE881451-F4CC-4D1C-959E-8E82E3297657}"/>
              </a:ext>
            </a:extLst>
          </p:cNvPr>
          <p:cNvSpPr txBox="1"/>
          <p:nvPr/>
        </p:nvSpPr>
        <p:spPr>
          <a:xfrm>
            <a:off x="1423897" y="4050390"/>
            <a:ext cx="512322" cy="235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05C"/>
              </a:buClr>
              <a:buSzPct val="25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2.0</a:t>
            </a:r>
          </a:p>
        </p:txBody>
      </p:sp>
      <p:sp>
        <p:nvSpPr>
          <p:cNvPr id="60" name="Shape 218">
            <a:extLst>
              <a:ext uri="{FF2B5EF4-FFF2-40B4-BE49-F238E27FC236}">
                <a16:creationId xmlns:a16="http://schemas.microsoft.com/office/drawing/2014/main" id="{60A90B72-1D30-4D65-ACE6-2272EB277D40}"/>
              </a:ext>
            </a:extLst>
          </p:cNvPr>
          <p:cNvSpPr txBox="1"/>
          <p:nvPr/>
        </p:nvSpPr>
        <p:spPr>
          <a:xfrm>
            <a:off x="826741" y="4529652"/>
            <a:ext cx="512322" cy="235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05C"/>
              </a:buClr>
              <a:buSzPct val="25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1.0</a:t>
            </a:r>
          </a:p>
        </p:txBody>
      </p:sp>
      <p:sp>
        <p:nvSpPr>
          <p:cNvPr id="62" name="Shape 236">
            <a:extLst>
              <a:ext uri="{FF2B5EF4-FFF2-40B4-BE49-F238E27FC236}">
                <a16:creationId xmlns:a16="http://schemas.microsoft.com/office/drawing/2014/main" id="{D0AE6EF9-98E0-4574-B395-3E2C1EC62B7F}"/>
              </a:ext>
            </a:extLst>
          </p:cNvPr>
          <p:cNvSpPr/>
          <p:nvPr/>
        </p:nvSpPr>
        <p:spPr>
          <a:xfrm>
            <a:off x="8084998" y="1510151"/>
            <a:ext cx="126172" cy="146318"/>
          </a:xfrm>
          <a:prstGeom prst="ellipse">
            <a:avLst/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Picture 62" descr="A close up of a sign&#10;&#10;Description automatically generated">
            <a:extLst>
              <a:ext uri="{FF2B5EF4-FFF2-40B4-BE49-F238E27FC236}">
                <a16:creationId xmlns:a16="http://schemas.microsoft.com/office/drawing/2014/main" id="{6C087CEB-2E0C-46F6-9CE0-90AD801DE6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4308" y="2042181"/>
            <a:ext cx="777636" cy="474168"/>
          </a:xfrm>
          <a:prstGeom prst="rect">
            <a:avLst/>
          </a:prstGeom>
        </p:spPr>
      </p:pic>
      <p:sp>
        <p:nvSpPr>
          <p:cNvPr id="75" name="Shape 218">
            <a:extLst>
              <a:ext uri="{FF2B5EF4-FFF2-40B4-BE49-F238E27FC236}">
                <a16:creationId xmlns:a16="http://schemas.microsoft.com/office/drawing/2014/main" id="{FCFD8D57-6708-42F3-8C80-FC211D233966}"/>
              </a:ext>
            </a:extLst>
          </p:cNvPr>
          <p:cNvSpPr txBox="1"/>
          <p:nvPr/>
        </p:nvSpPr>
        <p:spPr>
          <a:xfrm>
            <a:off x="7467609" y="2297807"/>
            <a:ext cx="512322" cy="235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05C"/>
              </a:buClr>
              <a:buSzPct val="25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2.0</a:t>
            </a:r>
          </a:p>
        </p:txBody>
      </p:sp>
      <p:sp>
        <p:nvSpPr>
          <p:cNvPr id="87" name="Shape 218">
            <a:extLst>
              <a:ext uri="{FF2B5EF4-FFF2-40B4-BE49-F238E27FC236}">
                <a16:creationId xmlns:a16="http://schemas.microsoft.com/office/drawing/2014/main" id="{B521C7A8-EC06-40E7-8E5E-800C9701AAC3}"/>
              </a:ext>
            </a:extLst>
          </p:cNvPr>
          <p:cNvSpPr txBox="1"/>
          <p:nvPr/>
        </p:nvSpPr>
        <p:spPr>
          <a:xfrm>
            <a:off x="2869395" y="3260796"/>
            <a:ext cx="512322" cy="235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05C"/>
              </a:buClr>
              <a:buSzPct val="25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1.0</a:t>
            </a:r>
          </a:p>
        </p:txBody>
      </p:sp>
      <p:sp>
        <p:nvSpPr>
          <p:cNvPr id="88" name="Shape 230">
            <a:extLst>
              <a:ext uri="{FF2B5EF4-FFF2-40B4-BE49-F238E27FC236}">
                <a16:creationId xmlns:a16="http://schemas.microsoft.com/office/drawing/2014/main" id="{C77763F3-0E2B-4E52-8C7B-A1D85CD49B78}"/>
              </a:ext>
            </a:extLst>
          </p:cNvPr>
          <p:cNvSpPr/>
          <p:nvPr/>
        </p:nvSpPr>
        <p:spPr>
          <a:xfrm>
            <a:off x="2119316" y="2891707"/>
            <a:ext cx="126077" cy="146276"/>
          </a:xfrm>
          <a:prstGeom prst="ellipse">
            <a:avLst/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Shape 205">
            <a:extLst>
              <a:ext uri="{FF2B5EF4-FFF2-40B4-BE49-F238E27FC236}">
                <a16:creationId xmlns:a16="http://schemas.microsoft.com/office/drawing/2014/main" id="{B3CC3E67-8A55-46C9-87C6-D5AC729AAC4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22283" y="3183966"/>
            <a:ext cx="466716" cy="227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94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1" y="0"/>
            <a:ext cx="8229599" cy="857250"/>
          </a:xfrm>
        </p:spPr>
        <p:txBody>
          <a:bodyPr/>
          <a:lstStyle/>
          <a:p>
            <a:pPr lvl="0" algn="l">
              <a:buSzPct val="25000"/>
            </a:pPr>
            <a:r>
              <a:rPr lang="en-US" sz="2400" b="1" dirty="0">
                <a:solidFill>
                  <a:schemeClr val="accent1"/>
                </a:solidFill>
                <a:latin typeface="+mn-lt"/>
                <a:ea typeface="Calibri"/>
              </a:rPr>
              <a:t>Web3D: 2019-2020 Highlights</a:t>
            </a:r>
            <a:endParaRPr lang="en-US" sz="2400" b="1" dirty="0">
              <a:solidFill>
                <a:schemeClr val="accen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FD122-5560-49BC-8B15-7E166C1D8B0B}"/>
              </a:ext>
            </a:extLst>
          </p:cNvPr>
          <p:cNvSpPr txBox="1"/>
          <p:nvPr/>
        </p:nvSpPr>
        <p:spPr>
          <a:xfrm>
            <a:off x="744946" y="555846"/>
            <a:ext cx="765410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1800" b="1" dirty="0">
              <a:solidFill>
                <a:schemeClr val="tx1"/>
              </a:solidFill>
            </a:endParaRPr>
          </a:p>
          <a:p>
            <a:pPr lvl="2"/>
            <a:r>
              <a:rPr lang="en-US" sz="2000" b="1" dirty="0">
                <a:solidFill>
                  <a:schemeClr val="tx1"/>
                </a:solidFill>
              </a:rPr>
              <a:t>Covid-19 Spotlight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</a:p>
          <a:p>
            <a:pPr lvl="2"/>
            <a:r>
              <a:rPr lang="en-US" sz="1800" dirty="0">
                <a:solidFill>
                  <a:srgbClr val="002060"/>
                </a:solidFill>
              </a:rPr>
              <a:t>	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Our members NIH and NPS are providing helpful 3D Printing </a:t>
            </a:r>
          </a:p>
          <a:p>
            <a:pPr lvl="2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              X3D resources in this crisis. </a:t>
            </a:r>
          </a:p>
          <a:p>
            <a:pPr lvl="2"/>
            <a:r>
              <a:rPr lang="en-US" sz="1800" b="1" dirty="0">
                <a:solidFill>
                  <a:schemeClr val="tx1"/>
                </a:solidFill>
              </a:rPr>
              <a:t>Standard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</a:p>
          <a:p>
            <a:pPr lvl="2"/>
            <a:r>
              <a:rPr lang="en-US" sz="1600" dirty="0">
                <a:solidFill>
                  <a:srgbClr val="002060"/>
                </a:solidFill>
              </a:rPr>
              <a:t>	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X3D Version 4.0 - Released 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draft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2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	HANIM 2.0 Released </a:t>
            </a:r>
            <a:endParaRPr lang="en-US" sz="18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SDO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	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HL7 – Keynote Speaker</a:t>
            </a:r>
          </a:p>
          <a:p>
            <a:pPr lvl="1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	IEEE 3D Body Processing – 3D Body Tech Conference Key Presenters</a:t>
            </a:r>
          </a:p>
          <a:p>
            <a:pPr lvl="1"/>
            <a:endParaRPr lang="en-US" sz="1600" dirty="0">
              <a:solidFill>
                <a:srgbClr val="002060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Events</a:t>
            </a:r>
            <a:r>
              <a:rPr lang="en-US" sz="1600" b="1" dirty="0">
                <a:solidFill>
                  <a:schemeClr val="tx1"/>
                </a:solidFill>
              </a:rPr>
              <a:t>:  </a:t>
            </a:r>
          </a:p>
          <a:p>
            <a:pPr lvl="2"/>
            <a:r>
              <a:rPr lang="en-US" sz="1600" dirty="0">
                <a:solidFill>
                  <a:srgbClr val="002060"/>
                </a:solidFill>
              </a:rPr>
              <a:t>	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SIGGRAPH 2019  </a:t>
            </a:r>
          </a:p>
          <a:p>
            <a:pPr lvl="2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	Web3D 2019 </a:t>
            </a:r>
          </a:p>
          <a:p>
            <a:pPr lvl="2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	Collaborative 3D Visualization Workshop with DOD</a:t>
            </a:r>
          </a:p>
          <a:p>
            <a:pPr lvl="2"/>
            <a:endParaRPr lang="en-US" sz="1600" dirty="0">
              <a:solidFill>
                <a:srgbClr val="002060"/>
              </a:solidFill>
            </a:endParaRP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hape 80">
            <a:extLst>
              <a:ext uri="{FF2B5EF4-FFF2-40B4-BE49-F238E27FC236}">
                <a16:creationId xmlns:a16="http://schemas.microsoft.com/office/drawing/2014/main" id="{893E08D4-7890-4F68-9819-D33728DFB2D7}"/>
              </a:ext>
            </a:extLst>
          </p:cNvPr>
          <p:cNvSpPr txBox="1"/>
          <p:nvPr/>
        </p:nvSpPr>
        <p:spPr>
          <a:xfrm rot="10800000" flipV="1">
            <a:off x="2732643" y="4617569"/>
            <a:ext cx="3120659" cy="426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38570" tIns="19280" rIns="38570" bIns="19280" anchor="t" anchorCtr="0">
            <a:normAutofit fontScale="70000" lnSpcReduction="20000"/>
          </a:bodyPr>
          <a:lstStyle/>
          <a:p>
            <a:pPr algn="ctr">
              <a:buSzPct val="25000"/>
            </a:pPr>
            <a:r>
              <a:rPr lang="en-US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www.web3d.org/news-events</a:t>
            </a:r>
          </a:p>
        </p:txBody>
      </p:sp>
    </p:spTree>
    <p:extLst>
      <p:ext uri="{BB962C8B-B14F-4D97-AF65-F5344CB8AC3E}">
        <p14:creationId xmlns:p14="http://schemas.microsoft.com/office/powerpoint/2010/main" val="856230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2"/>
          <p:cNvSpPr txBox="1">
            <a:spLocks noGrp="1"/>
          </p:cNvSpPr>
          <p:nvPr>
            <p:ph type="title"/>
          </p:nvPr>
        </p:nvSpPr>
        <p:spPr>
          <a:xfrm>
            <a:off x="786652" y="622897"/>
            <a:ext cx="8318500" cy="52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75" tIns="40800" rIns="81575" bIns="40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X3D</a:t>
            </a:r>
            <a:r>
              <a:rPr lang="en" sz="2800" b="1" dirty="0">
                <a:solidFill>
                  <a:schemeClr val="accent1">
                    <a:lumMod val="75000"/>
                  </a:schemeClr>
                </a:solidFill>
              </a:rPr>
              <a:t> is Evolving  -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X3D version 4.0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Always backward compatible</a:t>
            </a:r>
            <a:endParaRPr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1" name="Google Shape;491;p32"/>
          <p:cNvSpPr txBox="1"/>
          <p:nvPr/>
        </p:nvSpPr>
        <p:spPr>
          <a:xfrm>
            <a:off x="712918" y="1369003"/>
            <a:ext cx="5039236" cy="217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lvl="0">
              <a:lnSpc>
                <a:spcPct val="99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Highlights</a:t>
            </a:r>
          </a:p>
          <a:p>
            <a:pPr lvl="0">
              <a:lnSpc>
                <a:spcPct val="99000"/>
              </a:lnSpc>
            </a:pPr>
            <a:endParaRPr lang="en-US" b="1" dirty="0"/>
          </a:p>
          <a:p>
            <a:pPr marL="285750" lvl="0" indent="-285750">
              <a:lnSpc>
                <a:spcPct val="99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HTML5 Integration</a:t>
            </a:r>
          </a:p>
          <a:p>
            <a:pPr marL="285750" indent="-285750">
              <a:lnSpc>
                <a:spcPct val="99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X3D Unified Object Model (X3DUOM)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 </a:t>
            </a:r>
            <a:endParaRPr lang="en-US" dirty="0">
              <a:solidFill>
                <a:schemeClr val="accent1"/>
              </a:solidFill>
            </a:endParaRPr>
          </a:p>
          <a:p>
            <a:pPr marL="285750" lvl="0" indent="-285750">
              <a:lnSpc>
                <a:spcPct val="99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3D printing of models </a:t>
            </a:r>
          </a:p>
          <a:p>
            <a:pPr marL="285750" lvl="0" indent="-285750">
              <a:lnSpc>
                <a:spcPct val="99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3D scanning of objects, and support for point clouds </a:t>
            </a:r>
          </a:p>
          <a:p>
            <a:pPr marL="285750" lvl="0" indent="-285750">
              <a:lnSpc>
                <a:spcPct val="99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Model structure with complete metadata.</a:t>
            </a:r>
          </a:p>
          <a:p>
            <a:pPr marL="285750" lvl="0" indent="-285750">
              <a:lnSpc>
                <a:spcPct val="99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Volume visualization</a:t>
            </a:r>
          </a:p>
          <a:p>
            <a:pPr marL="285750" lvl="0" indent="-285750">
              <a:lnSpc>
                <a:spcPct val="99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Annotation</a:t>
            </a:r>
          </a:p>
          <a:p>
            <a:pPr marL="285750" lvl="0" indent="-285750">
              <a:lnSpc>
                <a:spcPct val="99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Inlining glTF assets</a:t>
            </a:r>
          </a:p>
          <a:p>
            <a:pPr marL="285750" lvl="0" indent="-285750">
              <a:lnSpc>
                <a:spcPct val="99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Physical Based Rendering (PBR) </a:t>
            </a:r>
          </a:p>
          <a:p>
            <a:pPr marL="285750" lvl="0" indent="-285750">
              <a:lnSpc>
                <a:spcPct val="99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Archival publishing of cultural and natural heritage</a:t>
            </a:r>
          </a:p>
          <a:p>
            <a:pPr lvl="0">
              <a:lnSpc>
                <a:spcPct val="99000"/>
              </a:lnSpc>
            </a:pPr>
            <a:endParaRPr lang="en-US" dirty="0"/>
          </a:p>
        </p:txBody>
      </p:sp>
      <p:sp>
        <p:nvSpPr>
          <p:cNvPr id="492" name="Google Shape;492;p32"/>
          <p:cNvSpPr txBox="1"/>
          <p:nvPr/>
        </p:nvSpPr>
        <p:spPr>
          <a:xfrm>
            <a:off x="442971" y="4038096"/>
            <a:ext cx="6231368" cy="117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lvl="0" algn="ctr">
              <a:lnSpc>
                <a:spcPct val="99000"/>
              </a:lnSpc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Open-source implementations, 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X3DOM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 and 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X_ITE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lnSpc>
                <a:spcPct val="99000"/>
              </a:lnSpc>
            </a:pPr>
            <a:endParaRPr lang="en-US" sz="1300" b="1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11" name="Shape 726">
            <a:extLst>
              <a:ext uri="{FF2B5EF4-FFF2-40B4-BE49-F238E27FC236}">
                <a16:creationId xmlns:a16="http://schemas.microsoft.com/office/drawing/2014/main" id="{C2FE5CEF-A02D-46F9-AF56-79BD27CE3DD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78679" y="1782691"/>
            <a:ext cx="1852403" cy="53836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grpSp>
        <p:nvGrpSpPr>
          <p:cNvPr id="12" name="Shape 731">
            <a:extLst>
              <a:ext uri="{FF2B5EF4-FFF2-40B4-BE49-F238E27FC236}">
                <a16:creationId xmlns:a16="http://schemas.microsoft.com/office/drawing/2014/main" id="{71CB0B68-ED98-444B-BEF3-1131B4ECBA7E}"/>
              </a:ext>
            </a:extLst>
          </p:cNvPr>
          <p:cNvGrpSpPr/>
          <p:nvPr/>
        </p:nvGrpSpPr>
        <p:grpSpPr>
          <a:xfrm>
            <a:off x="7090790" y="2775111"/>
            <a:ext cx="1395913" cy="943633"/>
            <a:chOff x="6512194" y="1985309"/>
            <a:chExt cx="1208822" cy="700563"/>
          </a:xfrm>
        </p:grpSpPr>
        <p:pic>
          <p:nvPicPr>
            <p:cNvPr id="13" name="Shape 732">
              <a:extLst>
                <a:ext uri="{FF2B5EF4-FFF2-40B4-BE49-F238E27FC236}">
                  <a16:creationId xmlns:a16="http://schemas.microsoft.com/office/drawing/2014/main" id="{93EF262B-B7B3-4100-A1AD-0485A2878ED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512194" y="1985309"/>
              <a:ext cx="552038" cy="572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Shape 733">
              <a:extLst>
                <a:ext uri="{FF2B5EF4-FFF2-40B4-BE49-F238E27FC236}">
                  <a16:creationId xmlns:a16="http://schemas.microsoft.com/office/drawing/2014/main" id="{972BD6F6-DD0B-4D31-A548-04186E89659B}"/>
                </a:ext>
              </a:extLst>
            </p:cNvPr>
            <p:cNvSpPr txBox="1"/>
            <p:nvPr/>
          </p:nvSpPr>
          <p:spPr>
            <a:xfrm>
              <a:off x="6695528" y="2439652"/>
              <a:ext cx="1025488" cy="24622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Arial"/>
                <a:buNone/>
              </a:pPr>
              <a:r>
                <a:rPr lang="en" sz="1000" b="1" i="0" u="none" strike="noStrike" cap="none" dirty="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X_ITE</a:t>
              </a:r>
            </a:p>
          </p:txBody>
        </p:sp>
      </p:grpSp>
      <p:sp>
        <p:nvSpPr>
          <p:cNvPr id="15" name="Shape 80">
            <a:extLst>
              <a:ext uri="{FF2B5EF4-FFF2-40B4-BE49-F238E27FC236}">
                <a16:creationId xmlns:a16="http://schemas.microsoft.com/office/drawing/2014/main" id="{1313EC48-2091-40D1-A6B2-E83B17BA9BD9}"/>
              </a:ext>
            </a:extLst>
          </p:cNvPr>
          <p:cNvSpPr txBox="1"/>
          <p:nvPr/>
        </p:nvSpPr>
        <p:spPr>
          <a:xfrm rot="10800000" flipV="1">
            <a:off x="2732642" y="4625340"/>
            <a:ext cx="3591957" cy="4188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38570" tIns="19280" rIns="38570" bIns="19280" anchor="t" anchorCtr="0">
            <a:noAutofit/>
          </a:bodyPr>
          <a:lstStyle/>
          <a:p>
            <a:pPr algn="ctr">
              <a:buSzPct val="25000"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www.web3d.org/x3dv4-highlights</a:t>
            </a:r>
          </a:p>
        </p:txBody>
      </p:sp>
    </p:spTree>
    <p:extLst>
      <p:ext uri="{BB962C8B-B14F-4D97-AF65-F5344CB8AC3E}">
        <p14:creationId xmlns:p14="http://schemas.microsoft.com/office/powerpoint/2010/main" val="328729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2"/>
          <p:cNvSpPr/>
          <p:nvPr/>
        </p:nvSpPr>
        <p:spPr>
          <a:xfrm>
            <a:off x="587909" y="1957120"/>
            <a:ext cx="2461529" cy="1333754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 Narrow"/>
              <a:buNone/>
            </a:pPr>
            <a:endParaRPr sz="130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7" name="Google Shape;487;p32"/>
          <p:cNvSpPr txBox="1">
            <a:spLocks noGrp="1"/>
          </p:cNvSpPr>
          <p:nvPr>
            <p:ph type="title"/>
          </p:nvPr>
        </p:nvSpPr>
        <p:spPr>
          <a:xfrm>
            <a:off x="786652" y="622897"/>
            <a:ext cx="8318500" cy="52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75" tIns="40800" rIns="81575" bIns="40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X3D</a:t>
            </a:r>
            <a:r>
              <a:rPr lang="en" sz="2800" b="1" dirty="0">
                <a:solidFill>
                  <a:schemeClr val="accent1">
                    <a:lumMod val="75000"/>
                  </a:schemeClr>
                </a:solidFill>
              </a:rPr>
              <a:t> is Evolving  -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X3Dv4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Always backward compatible</a:t>
            </a:r>
            <a:endParaRPr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8" name="Google Shape;488;p32"/>
          <p:cNvSpPr txBox="1"/>
          <p:nvPr/>
        </p:nvSpPr>
        <p:spPr>
          <a:xfrm>
            <a:off x="833518" y="2419237"/>
            <a:ext cx="1820739" cy="102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X3Dv4 is available in all  browsers</a:t>
            </a:r>
            <a:endParaRPr sz="1100" b="1" dirty="0">
              <a:solidFill>
                <a:schemeClr val="accent1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9" name="Google Shape;489;p32"/>
          <p:cNvSpPr txBox="1"/>
          <p:nvPr/>
        </p:nvSpPr>
        <p:spPr>
          <a:xfrm>
            <a:off x="3818688" y="2615973"/>
            <a:ext cx="3716314" cy="57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lvl="0" algn="ctr">
              <a:lnSpc>
                <a:spcPct val="99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https://github.com/Web3dConsortium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lnSpc>
                <a:spcPct val="99000"/>
              </a:lnSpc>
            </a:pPr>
            <a:r>
              <a:rPr lang="en-US" sz="2000" dirty="0">
                <a:solidFill>
                  <a:schemeClr val="tx1"/>
                </a:solidFill>
              </a:rPr>
              <a:t>Released </a:t>
            </a:r>
            <a:r>
              <a:rPr lang="en-US" sz="20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draft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endParaRPr sz="2000" b="1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2" name="Google Shape;492;p32"/>
          <p:cNvSpPr txBox="1"/>
          <p:nvPr/>
        </p:nvSpPr>
        <p:spPr>
          <a:xfrm>
            <a:off x="3384004" y="1957119"/>
            <a:ext cx="4698329" cy="117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lvl="0" algn="ctr">
              <a:lnSpc>
                <a:spcPct val="99000"/>
              </a:lnSpc>
            </a:pPr>
            <a:endParaRPr lang="en-US" sz="1300" b="1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lnSpc>
                <a:spcPct val="99000"/>
              </a:lnSpc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Timeline - Draft 2020 -  ISO Ratification</a:t>
            </a:r>
          </a:p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18B180-A8E1-4631-8DD6-2986E01C3EEC}"/>
              </a:ext>
            </a:extLst>
          </p:cNvPr>
          <p:cNvSpPr/>
          <p:nvPr/>
        </p:nvSpPr>
        <p:spPr>
          <a:xfrm>
            <a:off x="704773" y="3727387"/>
            <a:ext cx="8132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Authors have the archival stability of a well-tested long-lasting specification to build upon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Shape 80">
            <a:extLst>
              <a:ext uri="{FF2B5EF4-FFF2-40B4-BE49-F238E27FC236}">
                <a16:creationId xmlns:a16="http://schemas.microsoft.com/office/drawing/2014/main" id="{AD044111-F961-4BB8-BDCF-B7623F94995E}"/>
              </a:ext>
            </a:extLst>
          </p:cNvPr>
          <p:cNvSpPr txBox="1"/>
          <p:nvPr/>
        </p:nvSpPr>
        <p:spPr>
          <a:xfrm rot="10800000" flipV="1">
            <a:off x="2465942" y="4520603"/>
            <a:ext cx="3591957" cy="4188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38570" tIns="19280" rIns="38570" bIns="19280" anchor="t" anchorCtr="0">
            <a:noAutofit/>
          </a:bodyPr>
          <a:lstStyle/>
          <a:p>
            <a:pPr algn="ctr">
              <a:buSzPct val="25000"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www.web3d.org/x3dv4-highlights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2"/>
          <p:cNvSpPr txBox="1">
            <a:spLocks noGrp="1"/>
          </p:cNvSpPr>
          <p:nvPr>
            <p:ph type="title"/>
          </p:nvPr>
        </p:nvSpPr>
        <p:spPr>
          <a:xfrm>
            <a:off x="490018" y="678896"/>
            <a:ext cx="8318500" cy="52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75" tIns="40800" rIns="81575" bIns="40800" anchor="ctr" anchorCtr="0"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New SDO Collaboration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1" name="Google Shape;501;p32"/>
          <p:cNvSpPr txBox="1"/>
          <p:nvPr/>
        </p:nvSpPr>
        <p:spPr>
          <a:xfrm>
            <a:off x="891240" y="1217078"/>
            <a:ext cx="3318682" cy="274736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b="1" dirty="0">
              <a:solidFill>
                <a:schemeClr val="bg2">
                  <a:lumMod val="5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bg2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Extensions that are relevant to IEEE 3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 Body Processing  </a:t>
            </a:r>
          </a:p>
          <a:p>
            <a:pPr lvl="0" algn="ctr">
              <a:lnSpc>
                <a:spcPct val="99000"/>
              </a:lnSpc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open standard enabling visualization and metadata exchange for 3d body model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Shape 80">
            <a:extLst>
              <a:ext uri="{FF2B5EF4-FFF2-40B4-BE49-F238E27FC236}">
                <a16:creationId xmlns:a16="http://schemas.microsoft.com/office/drawing/2014/main" id="{AD044111-F961-4BB8-BDCF-B7623F94995E}"/>
              </a:ext>
            </a:extLst>
          </p:cNvPr>
          <p:cNvSpPr txBox="1"/>
          <p:nvPr/>
        </p:nvSpPr>
        <p:spPr>
          <a:xfrm rot="10800000" flipV="1">
            <a:off x="2465942" y="4520603"/>
            <a:ext cx="3591957" cy="4188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38570" tIns="19280" rIns="38570" bIns="19280" anchor="t" anchorCtr="0">
            <a:noAutofit/>
          </a:bodyPr>
          <a:lstStyle/>
          <a:p>
            <a:pPr algn="ctr">
              <a:buSzPct val="25000"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www.web3d.org/about/liaisons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F4884F-8AAC-4ACD-A646-FF4172399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031" y="2590762"/>
            <a:ext cx="1271981" cy="4245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84EF79-1CB8-4184-A103-B48CEE554817}"/>
              </a:ext>
            </a:extLst>
          </p:cNvPr>
          <p:cNvSpPr/>
          <p:nvPr/>
        </p:nvSpPr>
        <p:spPr>
          <a:xfrm>
            <a:off x="4649268" y="1339051"/>
            <a:ext cx="3782850" cy="203132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Developing  examples using X3D to visualize healthcare data. </a:t>
            </a:r>
          </a:p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Demographics and distribution of illness in a hospitable system </a:t>
            </a:r>
          </a:p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Test results of CPET exercises tests, X3D enables interactive 3D charting.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052FF8A7-2018-419A-A47A-424964FB9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774" y="2725575"/>
            <a:ext cx="755353" cy="77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57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D8F2-0F12-4815-B025-254BF2C9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782230"/>
            <a:ext cx="8229599" cy="857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3822BA-5A79-4D17-B69D-01E3EEB275A9}"/>
              </a:ext>
            </a:extLst>
          </p:cNvPr>
          <p:cNvSpPr/>
          <p:nvPr/>
        </p:nvSpPr>
        <p:spPr>
          <a:xfrm>
            <a:off x="4617720" y="926499"/>
            <a:ext cx="4572000" cy="2959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Working Group: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our HL7 Liaison relationships, the Medical WG has developed several examples using X3D to visualize healthcare data.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Heritage: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a Web3D library from their world-class insect collection.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Interested Members should join us!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1CADF5-EC30-4307-82F1-A921BA3D0E6C}"/>
              </a:ext>
            </a:extLst>
          </p:cNvPr>
          <p:cNvSpPr/>
          <p:nvPr/>
        </p:nvSpPr>
        <p:spPr>
          <a:xfrm>
            <a:off x="430530" y="935675"/>
            <a:ext cx="4286250" cy="4075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X3D Working Group: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shipping the second public working draft (WD2) of the X3D Version 4 specification (X3D4).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Design, Printing and Scanning (DPS):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standards and practices for robust and secure visualization of STEP Product Data, with valuable collaboration with other visualization formats such as JT and 3D-PDF.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Geospatial: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Workflows and systems to support glTF and a Cesium Tiles-type approach for dealing with large and complex scenes.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hape 80">
            <a:extLst>
              <a:ext uri="{FF2B5EF4-FFF2-40B4-BE49-F238E27FC236}">
                <a16:creationId xmlns:a16="http://schemas.microsoft.com/office/drawing/2014/main" id="{141CBA46-4776-4B2F-B3CE-6BEA54369515}"/>
              </a:ext>
            </a:extLst>
          </p:cNvPr>
          <p:cNvSpPr txBox="1"/>
          <p:nvPr/>
        </p:nvSpPr>
        <p:spPr>
          <a:xfrm rot="10800000" flipV="1">
            <a:off x="2755503" y="4489018"/>
            <a:ext cx="3120659" cy="426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38570" tIns="19280" rIns="38570" bIns="19280" anchor="t" anchorCtr="0">
            <a:normAutofit fontScale="55000" lnSpcReduction="20000"/>
          </a:bodyPr>
          <a:lstStyle/>
          <a:p>
            <a:pPr algn="ctr">
              <a:buSzPct val="25000"/>
            </a:pPr>
            <a:endParaRPr lang="en-US" sz="1575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n-US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WWW.Web3D.org/X3D/working-groups</a:t>
            </a:r>
          </a:p>
        </p:txBody>
      </p:sp>
      <p:sp>
        <p:nvSpPr>
          <p:cNvPr id="7" name="Shape 81">
            <a:extLst>
              <a:ext uri="{FF2B5EF4-FFF2-40B4-BE49-F238E27FC236}">
                <a16:creationId xmlns:a16="http://schemas.microsoft.com/office/drawing/2014/main" id="{60E58AD3-739A-479E-BC4D-2FB89785C61A}"/>
              </a:ext>
            </a:extLst>
          </p:cNvPr>
          <p:cNvSpPr txBox="1"/>
          <p:nvPr/>
        </p:nvSpPr>
        <p:spPr>
          <a:xfrm>
            <a:off x="457201" y="269830"/>
            <a:ext cx="7496622" cy="505303"/>
          </a:xfrm>
          <a:prstGeom prst="rect">
            <a:avLst/>
          </a:prstGeom>
          <a:noFill/>
          <a:ln>
            <a:noFill/>
          </a:ln>
        </p:spPr>
        <p:txBody>
          <a:bodyPr lIns="38570" tIns="19280" rIns="38570" bIns="19280" anchor="t" anchorCtr="0">
            <a:no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X3D: Working Groups Highlights</a:t>
            </a:r>
          </a:p>
        </p:txBody>
      </p:sp>
    </p:spTree>
    <p:extLst>
      <p:ext uri="{BB962C8B-B14F-4D97-AF65-F5344CB8AC3E}">
        <p14:creationId xmlns:p14="http://schemas.microsoft.com/office/powerpoint/2010/main" val="3066903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D8F2-0F12-4815-B025-254BF2C9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782230"/>
            <a:ext cx="8229599" cy="857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1CADF5-EC30-4307-82F1-A921BA3D0E6C}"/>
              </a:ext>
            </a:extLst>
          </p:cNvPr>
          <p:cNvSpPr/>
          <p:nvPr/>
        </p:nvSpPr>
        <p:spPr>
          <a:xfrm>
            <a:off x="1597133" y="965154"/>
            <a:ext cx="5484865" cy="4086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Semantic Web: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interoperability and enable intelligent 3D applications, feature-based 3D model querying, and reasoning over 3D scenes.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3D User Experience: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rich user experiences (UX), intuitive navigation, and effective interaction techniques for a variety of 3D Web technologies.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is the time to join Web3D!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hape 80">
            <a:extLst>
              <a:ext uri="{FF2B5EF4-FFF2-40B4-BE49-F238E27FC236}">
                <a16:creationId xmlns:a16="http://schemas.microsoft.com/office/drawing/2014/main" id="{141CBA46-4776-4B2F-B3CE-6BEA54369515}"/>
              </a:ext>
            </a:extLst>
          </p:cNvPr>
          <p:cNvSpPr txBox="1"/>
          <p:nvPr/>
        </p:nvSpPr>
        <p:spPr>
          <a:xfrm rot="10800000" flipV="1">
            <a:off x="2420223" y="4343192"/>
            <a:ext cx="3120659" cy="426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38570" tIns="19280" rIns="38570" bIns="19280" anchor="t" anchorCtr="0">
            <a:normAutofit fontScale="62500" lnSpcReduction="20000"/>
          </a:bodyPr>
          <a:lstStyle/>
          <a:p>
            <a:pPr algn="ctr">
              <a:buSzPct val="25000"/>
            </a:pPr>
            <a:endParaRPr lang="en-US" sz="1575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n-US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www.web3d.org/working-groups</a:t>
            </a:r>
          </a:p>
        </p:txBody>
      </p:sp>
      <p:sp>
        <p:nvSpPr>
          <p:cNvPr id="7" name="Shape 81">
            <a:extLst>
              <a:ext uri="{FF2B5EF4-FFF2-40B4-BE49-F238E27FC236}">
                <a16:creationId xmlns:a16="http://schemas.microsoft.com/office/drawing/2014/main" id="{404BAD36-B91D-4245-9741-43BFA1BFDB77}"/>
              </a:ext>
            </a:extLst>
          </p:cNvPr>
          <p:cNvSpPr txBox="1"/>
          <p:nvPr/>
        </p:nvSpPr>
        <p:spPr>
          <a:xfrm>
            <a:off x="457201" y="269830"/>
            <a:ext cx="7496622" cy="505303"/>
          </a:xfrm>
          <a:prstGeom prst="rect">
            <a:avLst/>
          </a:prstGeom>
          <a:noFill/>
          <a:ln>
            <a:noFill/>
          </a:ln>
        </p:spPr>
        <p:txBody>
          <a:bodyPr lIns="38570" tIns="19280" rIns="38570" bIns="19280" anchor="t" anchorCtr="0"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X3D: New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222778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81"/>
          <p:cNvSpPr txBox="1"/>
          <p:nvPr/>
        </p:nvSpPr>
        <p:spPr>
          <a:xfrm>
            <a:off x="137126" y="539977"/>
            <a:ext cx="6243898" cy="475830"/>
          </a:xfrm>
          <a:prstGeom prst="rect">
            <a:avLst/>
          </a:prstGeom>
          <a:noFill/>
          <a:ln>
            <a:noFill/>
          </a:ln>
        </p:spPr>
        <p:txBody>
          <a:bodyPr lIns="38570" tIns="19280" rIns="38570" bIns="19280" anchor="t" anchorCtr="0">
            <a:noAutofit/>
          </a:bodyPr>
          <a:lstStyle/>
          <a:p>
            <a:pPr lvl="0" algn="ctr">
              <a:buSzPct val="25000"/>
            </a:pPr>
            <a:r>
              <a:rPr lang="en-US" sz="3200" b="1" dirty="0">
                <a:solidFill>
                  <a:schemeClr val="accent1"/>
                </a:solidFill>
              </a:rPr>
              <a:t>About Web3D Consortium</a:t>
            </a:r>
          </a:p>
        </p:txBody>
      </p:sp>
      <p:sp>
        <p:nvSpPr>
          <p:cNvPr id="41" name="Shape 84"/>
          <p:cNvSpPr txBox="1"/>
          <p:nvPr/>
        </p:nvSpPr>
        <p:spPr>
          <a:xfrm>
            <a:off x="653149" y="1127590"/>
            <a:ext cx="5727875" cy="3017698"/>
          </a:xfrm>
          <a:prstGeom prst="rect">
            <a:avLst/>
          </a:prstGeom>
          <a:noFill/>
          <a:ln>
            <a:noFill/>
          </a:ln>
        </p:spPr>
        <p:txBody>
          <a:bodyPr lIns="38570" tIns="19280" rIns="38570" bIns="19280" anchor="t" anchorCtr="0">
            <a:normAutofit fontScale="25000" lnSpcReduction="20000"/>
          </a:bodyPr>
          <a:lstStyle/>
          <a:p>
            <a:pPr lvl="0">
              <a:lnSpc>
                <a:spcPct val="120000"/>
              </a:lnSpc>
              <a:buSzPct val="25000"/>
            </a:pPr>
            <a:endParaRPr lang="en-US" sz="80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6400" b="1" dirty="0">
                <a:solidFill>
                  <a:schemeClr val="accent1"/>
                </a:solidFill>
              </a:rPr>
              <a:t>International, non-profit, member funded, standards development organization</a:t>
            </a:r>
          </a:p>
          <a:p>
            <a:pPr>
              <a:lnSpc>
                <a:spcPct val="120000"/>
              </a:lnSpc>
            </a:pPr>
            <a:endParaRPr lang="en-US" sz="64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6400" b="1" dirty="0">
                <a:solidFill>
                  <a:schemeClr val="accent1"/>
                </a:solidFill>
              </a:rPr>
              <a:t>Developing royalty free ISO specifications for 3D</a:t>
            </a:r>
          </a:p>
          <a:p>
            <a:pPr>
              <a:lnSpc>
                <a:spcPct val="120000"/>
              </a:lnSpc>
            </a:pPr>
            <a:r>
              <a:rPr lang="en-US" sz="6400" b="1" dirty="0">
                <a:solidFill>
                  <a:schemeClr val="accent1"/>
                </a:solidFill>
              </a:rPr>
              <a:t> Our standards: </a:t>
            </a:r>
            <a:r>
              <a:rPr lang="en-US" sz="6400" b="1" dirty="0">
                <a:solidFill>
                  <a:schemeClr val="tx1"/>
                </a:solidFill>
              </a:rPr>
              <a:t>X3D and HANIM </a:t>
            </a:r>
          </a:p>
          <a:p>
            <a:pPr>
              <a:lnSpc>
                <a:spcPct val="120000"/>
              </a:lnSpc>
            </a:pPr>
            <a:endParaRPr lang="en-US" sz="5600" b="1" dirty="0">
              <a:solidFill>
                <a:schemeClr val="accent1"/>
              </a:solidFill>
            </a:endParaRPr>
          </a:p>
          <a:p>
            <a:pPr lvl="0">
              <a:lnSpc>
                <a:spcPct val="120000"/>
              </a:lnSpc>
              <a:buSzPct val="25000"/>
            </a:pPr>
            <a:r>
              <a:rPr lang="en-US" sz="6400" b="1" dirty="0">
                <a:solidFill>
                  <a:schemeClr val="accent1"/>
                </a:solidFill>
              </a:rPr>
              <a:t>Community of technologists, enterprise and artists </a:t>
            </a:r>
          </a:p>
          <a:p>
            <a:pPr lvl="0">
              <a:lnSpc>
                <a:spcPct val="120000"/>
              </a:lnSpc>
              <a:buSzPct val="25000"/>
            </a:pPr>
            <a:endParaRPr lang="en-US" sz="6400" b="1" dirty="0">
              <a:solidFill>
                <a:schemeClr val="accent1"/>
              </a:solidFill>
            </a:endParaRPr>
          </a:p>
          <a:p>
            <a:pPr lvl="0">
              <a:lnSpc>
                <a:spcPct val="120000"/>
              </a:lnSpc>
              <a:buSzPct val="25000"/>
            </a:pPr>
            <a:r>
              <a:rPr lang="en-US" sz="6400" b="1" dirty="0">
                <a:solidFill>
                  <a:schemeClr val="accent1"/>
                </a:solidFill>
              </a:rPr>
              <a:t>Members: Academia, Industry, Government  and Professionals</a:t>
            </a:r>
          </a:p>
          <a:p>
            <a:pPr lvl="0">
              <a:lnSpc>
                <a:spcPct val="120000"/>
              </a:lnSpc>
              <a:buSzPct val="25000"/>
            </a:pPr>
            <a:br>
              <a:rPr lang="en-US" sz="6400" b="1" dirty="0">
                <a:solidFill>
                  <a:schemeClr val="accent1"/>
                </a:solidFill>
              </a:rPr>
            </a:br>
            <a:endParaRPr sz="759" dirty="0">
              <a:solidFill>
                <a:schemeClr val="dk1"/>
              </a:solidFill>
            </a:endParaRPr>
          </a:p>
          <a:p>
            <a:endParaRPr sz="759" b="1" dirty="0">
              <a:solidFill>
                <a:schemeClr val="dk1"/>
              </a:solidFill>
            </a:endParaRPr>
          </a:p>
          <a:p>
            <a:endParaRPr sz="75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80"/>
          <p:cNvSpPr txBox="1"/>
          <p:nvPr/>
        </p:nvSpPr>
        <p:spPr>
          <a:xfrm rot="10800000" flipV="1">
            <a:off x="2465205" y="4368854"/>
            <a:ext cx="3013316" cy="4001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38570" tIns="19280" rIns="38570" bIns="19280" anchor="t" anchorCtr="0">
            <a:normAutofit fontScale="62500" lnSpcReduction="20000"/>
          </a:bodyPr>
          <a:lstStyle/>
          <a:p>
            <a:pPr algn="ctr">
              <a:buSzPct val="25000"/>
            </a:pPr>
            <a:endParaRPr lang="en-US" sz="1575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n-US" sz="2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www.web3d.org/about</a:t>
            </a:r>
          </a:p>
        </p:txBody>
      </p:sp>
      <p:pic>
        <p:nvPicPr>
          <p:cNvPr id="8" name="Shape 2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0485" y="1263130"/>
            <a:ext cx="2431765" cy="88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7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8612" y="2270245"/>
            <a:ext cx="1386769" cy="73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683" y="3140229"/>
            <a:ext cx="1420368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84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B79D-5753-3842-BC58-163B1CBE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43" y="350405"/>
            <a:ext cx="8056641" cy="421895"/>
          </a:xfrm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Web3D 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C9530-9AAD-F049-B2F5-F8EB2A2591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306" y="931860"/>
            <a:ext cx="8711513" cy="3940260"/>
          </a:xfrm>
        </p:spPr>
        <p:txBody>
          <a:bodyPr>
            <a:normAutofit/>
          </a:bodyPr>
          <a:lstStyle/>
          <a:p>
            <a:pPr fontAlgn="base"/>
            <a:r>
              <a:rPr lang="en-US" sz="2000" b="1" dirty="0"/>
              <a:t>Membership: 		</a:t>
            </a:r>
            <a:r>
              <a:rPr lang="en-US" sz="2000" b="1" u="sng" dirty="0">
                <a:hlinkClick r:id="rId3"/>
              </a:rPr>
              <a:t>www.web3d.org/join</a:t>
            </a:r>
            <a:endParaRPr lang="en-US" sz="2000" b="1" dirty="0"/>
          </a:p>
          <a:p>
            <a:pPr fontAlgn="base"/>
            <a:r>
              <a:rPr lang="en-US" sz="2000" b="1" dirty="0"/>
              <a:t>Web3D Standards: 	</a:t>
            </a:r>
            <a:r>
              <a:rPr lang="en-US" sz="2000" b="1" u="sng" dirty="0">
                <a:hlinkClick r:id="rId4"/>
              </a:rPr>
              <a:t>www.web3d.org/standards</a:t>
            </a:r>
            <a:endParaRPr lang="en-US" sz="2000" b="1" dirty="0"/>
          </a:p>
          <a:p>
            <a:pPr fontAlgn="base"/>
            <a:r>
              <a:rPr lang="en-US" sz="2000" b="1" dirty="0"/>
              <a:t>Work Groups: 		</a:t>
            </a:r>
            <a:r>
              <a:rPr lang="en-US" sz="2000" b="1" u="sng" dirty="0">
                <a:hlinkClick r:id="rId5"/>
              </a:rPr>
              <a:t>www.web3d.org/working-groups</a:t>
            </a:r>
            <a:endParaRPr lang="en-US" sz="2000" b="1" u="sng" dirty="0"/>
          </a:p>
          <a:p>
            <a:pPr fontAlgn="base"/>
            <a:r>
              <a:rPr lang="en-US" sz="2000" b="1" dirty="0"/>
              <a:t>Case Studies: 		</a:t>
            </a:r>
            <a:r>
              <a:rPr lang="en-US" sz="2000" b="1" dirty="0">
                <a:hlinkClick r:id="rId6"/>
              </a:rPr>
              <a:t>www.web3d.org/case-studies</a:t>
            </a:r>
            <a:endParaRPr lang="en-US" sz="2000" b="1" dirty="0"/>
          </a:p>
          <a:p>
            <a:pPr fontAlgn="base"/>
            <a:r>
              <a:rPr lang="en-US" sz="2000" b="1" dirty="0"/>
              <a:t>Workshop: 		</a:t>
            </a:r>
            <a:r>
              <a:rPr lang="en-US" sz="2000" b="1" u="sng" dirty="0">
                <a:hlinkClick r:id="rId7"/>
              </a:rPr>
              <a:t>www.</a:t>
            </a:r>
            <a:r>
              <a:rPr lang="en-US" sz="2000" b="1" u="sng" dirty="0">
                <a:hlinkClick r:id="rId4"/>
              </a:rPr>
              <a:t>web3d</a:t>
            </a:r>
            <a:r>
              <a:rPr lang="en-US" sz="2000" b="1" u="sng" dirty="0">
                <a:hlinkClick r:id="rId7"/>
              </a:rPr>
              <a:t>.org/Web3d-quickstart</a:t>
            </a:r>
            <a:endParaRPr lang="en-US" sz="2000" b="1" dirty="0"/>
          </a:p>
          <a:p>
            <a:pPr fontAlgn="base"/>
            <a:r>
              <a:rPr lang="en-US" sz="2000" b="1" dirty="0"/>
              <a:t>Examples: 		</a:t>
            </a:r>
            <a:r>
              <a:rPr lang="en-US" sz="2000" b="1" u="sng" dirty="0">
                <a:hlinkClick r:id="rId8"/>
              </a:rPr>
              <a:t>www.web3d.org/x3d/content/examples/Basic</a:t>
            </a:r>
            <a:endParaRPr lang="en-US" sz="2000" b="1" dirty="0"/>
          </a:p>
          <a:p>
            <a:pPr fontAlgn="base"/>
            <a:r>
              <a:rPr lang="en-US" sz="2000" b="1" dirty="0"/>
              <a:t>News &amp; Events: 	</a:t>
            </a:r>
            <a:r>
              <a:rPr lang="en-US" sz="2000" b="1" u="sng" dirty="0">
                <a:hlinkClick r:id="rId9"/>
              </a:rPr>
              <a:t>www.</a:t>
            </a:r>
            <a:r>
              <a:rPr lang="en-US" sz="2000" b="1" u="sng" dirty="0">
                <a:hlinkClick r:id="rId4"/>
              </a:rPr>
              <a:t>web3d</a:t>
            </a:r>
            <a:r>
              <a:rPr lang="en-US" sz="2000" b="1" u="sng" dirty="0">
                <a:hlinkClick r:id="rId9"/>
              </a:rPr>
              <a:t>.org/news-events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08614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042" y="548649"/>
            <a:ext cx="8056641" cy="421895"/>
          </a:xfrm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Upcoming Events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C0508E-A071-404A-8DF8-237CE3ACD3F5}"/>
              </a:ext>
            </a:extLst>
          </p:cNvPr>
          <p:cNvSpPr txBox="1">
            <a:spLocks/>
          </p:cNvSpPr>
          <p:nvPr/>
        </p:nvSpPr>
        <p:spPr>
          <a:xfrm>
            <a:off x="2181362" y="3247783"/>
            <a:ext cx="7925966" cy="4525962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FREE Virtual Web3D 2020 Conference 9-13 November 2020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  <a:hlinkClick r:id="rId3"/>
              </a:rPr>
              <a:t>www.2020.web3dconference.org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342900" lvl="1" indent="0">
              <a:buNone/>
            </a:pPr>
            <a:endParaRPr lang="en-GB" sz="1800" dirty="0">
              <a:solidFill>
                <a:srgbClr val="002060"/>
              </a:solidFill>
            </a:endParaRPr>
          </a:p>
          <a:p>
            <a:pPr marL="914378" lvl="2" indent="0">
              <a:buNone/>
            </a:pPr>
            <a:endParaRPr lang="en-GB" sz="1500" dirty="0"/>
          </a:p>
        </p:txBody>
      </p:sp>
      <p:sp>
        <p:nvSpPr>
          <p:cNvPr id="8" name="Shape 80">
            <a:extLst>
              <a:ext uri="{FF2B5EF4-FFF2-40B4-BE49-F238E27FC236}">
                <a16:creationId xmlns:a16="http://schemas.microsoft.com/office/drawing/2014/main" id="{DE537857-095D-4C52-AF31-03CB8E481F09}"/>
              </a:ext>
            </a:extLst>
          </p:cNvPr>
          <p:cNvSpPr txBox="1"/>
          <p:nvPr/>
        </p:nvSpPr>
        <p:spPr>
          <a:xfrm rot="10800000" flipV="1">
            <a:off x="2734030" y="4594851"/>
            <a:ext cx="3120659" cy="426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38570" tIns="19280" rIns="38570" bIns="19280" anchor="t" anchorCtr="0">
            <a:normAutofit fontScale="70000" lnSpcReduction="20000"/>
          </a:bodyPr>
          <a:lstStyle/>
          <a:p>
            <a:pPr algn="ctr">
              <a:buSzPct val="25000"/>
            </a:pPr>
            <a:endParaRPr lang="en-US" sz="1575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n-US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www.web3d.org/news-events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276603-D388-47F8-891B-29E4D622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07" y="2314386"/>
            <a:ext cx="958969" cy="77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2CC0C1-3461-41EF-B8CC-C96FE4AB3BB3}"/>
              </a:ext>
            </a:extLst>
          </p:cNvPr>
          <p:cNvSpPr/>
          <p:nvPr/>
        </p:nvSpPr>
        <p:spPr>
          <a:xfrm>
            <a:off x="1936197" y="117231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Web3D Webinars 3-6 August 2020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Learn X3D, X3D Browsers, X3D Tools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www.web3d.org/webinars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026A02-0D5A-4BDF-B37A-EA00CB250ED0}"/>
              </a:ext>
            </a:extLst>
          </p:cNvPr>
          <p:cNvSpPr/>
          <p:nvPr/>
        </p:nvSpPr>
        <p:spPr>
          <a:xfrm>
            <a:off x="2027583" y="2346930"/>
            <a:ext cx="6698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Web3D Virtual booth at SIGGRAPH 2020 Starting August 17, 2020</a:t>
            </a:r>
          </a:p>
          <a:p>
            <a:r>
              <a:rPr lang="en-US" sz="1600" dirty="0">
                <a:latin typeface="Century Gothic" panose="020B0502020202020204" pitchFamily="34" charset="0"/>
                <a:hlinkClick r:id="rId6"/>
              </a:rPr>
              <a:t>https://s2020.siggraph.org/conference/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id="{F1E60CF1-7E1B-4A95-85B8-FB3F2BC3D7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08" y="1148802"/>
            <a:ext cx="875810" cy="904420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CF418A-7A83-43B6-BB29-5679B9B55C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487" y="3638011"/>
            <a:ext cx="1405663" cy="7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6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81"/>
          <p:cNvSpPr txBox="1"/>
          <p:nvPr/>
        </p:nvSpPr>
        <p:spPr>
          <a:xfrm>
            <a:off x="287254" y="286357"/>
            <a:ext cx="6084118" cy="258762"/>
          </a:xfrm>
          <a:prstGeom prst="rect">
            <a:avLst/>
          </a:prstGeom>
          <a:noFill/>
          <a:ln>
            <a:noFill/>
          </a:ln>
        </p:spPr>
        <p:txBody>
          <a:bodyPr lIns="38570" tIns="19280" rIns="38570" bIns="19280" anchor="t" anchorCtr="0">
            <a:noAutofit/>
          </a:bodyPr>
          <a:lstStyle/>
          <a:p>
            <a:pPr lvl="0">
              <a:buSzPct val="25000"/>
            </a:pPr>
            <a:r>
              <a:rPr lang="en-US" sz="2400" b="1" dirty="0">
                <a:solidFill>
                  <a:srgbClr val="002060"/>
                </a:solidFill>
              </a:rPr>
              <a:t>Web3D Consortium Member Benefits</a:t>
            </a:r>
            <a:endParaRPr lang="en-US" sz="2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27978" y="3268087"/>
            <a:ext cx="12063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Government</a:t>
            </a:r>
          </a:p>
          <a:p>
            <a:r>
              <a:rPr lang="en-US" sz="1350" dirty="0">
                <a:solidFill>
                  <a:schemeClr val="bg1"/>
                </a:solidFill>
              </a:rPr>
              <a:t>Industry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648" y="1440622"/>
            <a:ext cx="1904791" cy="36539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2060"/>
                </a:solidFill>
              </a:rPr>
              <a:t>Marketing</a:t>
            </a:r>
          </a:p>
          <a:p>
            <a:endParaRPr lang="en-US" sz="1350" b="1" dirty="0">
              <a:solidFill>
                <a:srgbClr val="002060"/>
              </a:solidFill>
            </a:endParaRPr>
          </a:p>
          <a:p>
            <a:endParaRPr lang="en-US" sz="1350" dirty="0">
              <a:solidFill>
                <a:srgbClr val="002060"/>
              </a:solidFill>
            </a:endParaRPr>
          </a:p>
          <a:p>
            <a:pPr marL="160734" indent="-160734">
              <a:buFont typeface="Wingdings" panose="05000000000000000000" pitchFamily="2" charset="2"/>
              <a:buChar char="§"/>
            </a:pPr>
            <a:endParaRPr lang="en-US" sz="1350" dirty="0">
              <a:solidFill>
                <a:srgbClr val="002060"/>
              </a:solidFill>
            </a:endParaRPr>
          </a:p>
          <a:p>
            <a:pPr marL="160734" indent="-160734"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rgbClr val="002060"/>
                </a:solidFill>
              </a:rPr>
              <a:t>Promote </a:t>
            </a:r>
          </a:p>
          <a:p>
            <a:r>
              <a:rPr lang="en-US" sz="1350" dirty="0">
                <a:solidFill>
                  <a:srgbClr val="002060"/>
                </a:solidFill>
              </a:rPr>
              <a:t>    products</a:t>
            </a:r>
          </a:p>
          <a:p>
            <a:endParaRPr lang="en-US" sz="1350" dirty="0">
              <a:solidFill>
                <a:srgbClr val="002060"/>
              </a:solidFill>
            </a:endParaRPr>
          </a:p>
          <a:p>
            <a:pPr marL="160734" indent="-160734"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rgbClr val="002060"/>
                </a:solidFill>
              </a:rPr>
              <a:t>Conference participation</a:t>
            </a:r>
          </a:p>
          <a:p>
            <a:pPr marL="160734" indent="-160734">
              <a:buFont typeface="Wingdings" panose="05000000000000000000" pitchFamily="2" charset="2"/>
              <a:buChar char="§"/>
            </a:pPr>
            <a:endParaRPr lang="en-US" sz="1350" dirty="0">
              <a:solidFill>
                <a:srgbClr val="002060"/>
              </a:solidFill>
            </a:endParaRPr>
          </a:p>
          <a:p>
            <a:pPr marL="160734" indent="-160734"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rgbClr val="002060"/>
                </a:solidFill>
              </a:rPr>
              <a:t>Booth  </a:t>
            </a:r>
          </a:p>
          <a:p>
            <a:r>
              <a:rPr lang="en-US" sz="1350" dirty="0">
                <a:solidFill>
                  <a:srgbClr val="002060"/>
                </a:solidFill>
              </a:rPr>
              <a:t>    partnership</a:t>
            </a:r>
          </a:p>
          <a:p>
            <a:endParaRPr lang="en-US" sz="1350" dirty="0"/>
          </a:p>
          <a:p>
            <a:endParaRPr lang="en-US" sz="1350" dirty="0"/>
          </a:p>
          <a:p>
            <a:pPr marL="160734" indent="-160734">
              <a:buFont typeface="Wingdings" panose="05000000000000000000" pitchFamily="2" charset="2"/>
              <a:buChar char="§"/>
            </a:pPr>
            <a:endParaRPr lang="en-US" sz="1350" dirty="0"/>
          </a:p>
          <a:p>
            <a:pPr marL="160734" indent="-160734">
              <a:buFont typeface="Wingdings" panose="05000000000000000000" pitchFamily="2" charset="2"/>
              <a:buChar char="§"/>
            </a:pPr>
            <a:endParaRPr lang="en-US" sz="1350" dirty="0"/>
          </a:p>
          <a:p>
            <a:pPr marL="160734" indent="-160734">
              <a:buFont typeface="Wingdings" panose="05000000000000000000" pitchFamily="2" charset="2"/>
              <a:buChar char="§"/>
            </a:pPr>
            <a:endParaRPr lang="en-US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2090738" y="1440621"/>
            <a:ext cx="2935066" cy="367936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2060"/>
                </a:solidFill>
              </a:rPr>
              <a:t>Business </a:t>
            </a:r>
          </a:p>
          <a:p>
            <a:r>
              <a:rPr lang="en-US" sz="1350" b="1" dirty="0">
                <a:solidFill>
                  <a:srgbClr val="002060"/>
                </a:solidFill>
              </a:rPr>
              <a:t>Opportunities</a:t>
            </a:r>
          </a:p>
          <a:p>
            <a:endParaRPr lang="en-US" sz="1350" dirty="0">
              <a:solidFill>
                <a:srgbClr val="002060"/>
              </a:solidFill>
            </a:endParaRPr>
          </a:p>
          <a:p>
            <a:endParaRPr lang="en-US" sz="1350" dirty="0">
              <a:solidFill>
                <a:srgbClr val="002060"/>
              </a:solidFill>
            </a:endParaRPr>
          </a:p>
          <a:p>
            <a:pPr marL="160734" indent="-160734"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rgbClr val="002060"/>
                </a:solidFill>
              </a:rPr>
              <a:t>Business </a:t>
            </a:r>
          </a:p>
          <a:p>
            <a:r>
              <a:rPr lang="en-US" sz="1350" dirty="0">
                <a:solidFill>
                  <a:srgbClr val="002060"/>
                </a:solidFill>
              </a:rPr>
              <a:t>   partnership</a:t>
            </a:r>
          </a:p>
          <a:p>
            <a:pPr marL="160734" indent="-160734">
              <a:buFont typeface="Wingdings" panose="05000000000000000000" pitchFamily="2" charset="2"/>
              <a:buChar char="§"/>
            </a:pPr>
            <a:endParaRPr lang="en-US" sz="1350" dirty="0">
              <a:solidFill>
                <a:srgbClr val="002060"/>
              </a:solidFill>
            </a:endParaRPr>
          </a:p>
          <a:p>
            <a:pPr marL="160734" indent="-160734"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rgbClr val="002060"/>
                </a:solidFill>
              </a:rPr>
              <a:t>Joint grants</a:t>
            </a:r>
          </a:p>
          <a:p>
            <a:pPr marL="160734" indent="-160734">
              <a:buFont typeface="Wingdings" panose="05000000000000000000" pitchFamily="2" charset="2"/>
              <a:buChar char="§"/>
            </a:pPr>
            <a:endParaRPr lang="en-US" sz="1350" dirty="0">
              <a:solidFill>
                <a:srgbClr val="002060"/>
              </a:solidFill>
            </a:endParaRPr>
          </a:p>
          <a:p>
            <a:endParaRPr lang="en-US" sz="1350" dirty="0">
              <a:solidFill>
                <a:srgbClr val="002060"/>
              </a:solidFill>
            </a:endParaRPr>
          </a:p>
          <a:p>
            <a:endParaRPr lang="en-US" sz="1350" dirty="0">
              <a:solidFill>
                <a:srgbClr val="002060"/>
              </a:solidFill>
            </a:endParaRPr>
          </a:p>
          <a:p>
            <a:endParaRPr lang="en-US" sz="1350" dirty="0">
              <a:solidFill>
                <a:srgbClr val="002060"/>
              </a:solidFill>
            </a:endParaRPr>
          </a:p>
          <a:p>
            <a:endParaRPr lang="en-US" sz="1350" dirty="0">
              <a:solidFill>
                <a:srgbClr val="002060"/>
              </a:solidFill>
            </a:endParaRP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3648229" y="1449483"/>
            <a:ext cx="1751743" cy="362406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2060"/>
                </a:solidFill>
              </a:rPr>
              <a:t>Drive Web3D </a:t>
            </a:r>
          </a:p>
          <a:p>
            <a:r>
              <a:rPr lang="en-US" sz="1350" b="1" dirty="0">
                <a:solidFill>
                  <a:srgbClr val="002060"/>
                </a:solidFill>
              </a:rPr>
              <a:t>Standards</a:t>
            </a:r>
          </a:p>
          <a:p>
            <a:endParaRPr lang="en-US" sz="1350" dirty="0">
              <a:solidFill>
                <a:srgbClr val="002060"/>
              </a:solidFill>
            </a:endParaRPr>
          </a:p>
          <a:p>
            <a:pPr marL="160734" indent="-160734">
              <a:buFont typeface="Wingdings" panose="05000000000000000000" pitchFamily="2" charset="2"/>
              <a:buChar char="§"/>
            </a:pPr>
            <a:endParaRPr lang="en-US" sz="1350" dirty="0">
              <a:solidFill>
                <a:srgbClr val="002060"/>
              </a:solidFill>
            </a:endParaRPr>
          </a:p>
          <a:p>
            <a:pPr marL="160734" indent="-160734"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rgbClr val="002060"/>
                </a:solidFill>
              </a:rPr>
              <a:t>Working Group participation</a:t>
            </a:r>
          </a:p>
          <a:p>
            <a:endParaRPr lang="en-US" sz="1350" dirty="0">
              <a:solidFill>
                <a:srgbClr val="002060"/>
              </a:solidFill>
            </a:endParaRPr>
          </a:p>
          <a:p>
            <a:pPr marL="160734" indent="-160734"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rgbClr val="002060"/>
                </a:solidFill>
              </a:rPr>
              <a:t>Early access </a:t>
            </a:r>
          </a:p>
          <a:p>
            <a:r>
              <a:rPr lang="en-US" sz="1350" dirty="0">
                <a:solidFill>
                  <a:srgbClr val="002060"/>
                </a:solidFill>
              </a:rPr>
              <a:t>    to spec</a:t>
            </a:r>
          </a:p>
          <a:p>
            <a:pPr marL="160734" indent="-160734">
              <a:buFont typeface="Wingdings" panose="05000000000000000000" pitchFamily="2" charset="2"/>
              <a:buChar char="§"/>
            </a:pPr>
            <a:endParaRPr lang="en-US" sz="1350" dirty="0">
              <a:solidFill>
                <a:srgbClr val="002060"/>
              </a:solidFill>
            </a:endParaRPr>
          </a:p>
          <a:p>
            <a:pPr marL="160734" indent="-160734"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rgbClr val="002060"/>
                </a:solidFill>
              </a:rPr>
              <a:t>Board Seat</a:t>
            </a:r>
          </a:p>
          <a:p>
            <a:pPr marL="160734" indent="-160734">
              <a:buFont typeface="Wingdings" panose="05000000000000000000" pitchFamily="2" charset="2"/>
              <a:buChar char="§"/>
            </a:pPr>
            <a:endParaRPr lang="en-US" sz="1350" dirty="0"/>
          </a:p>
          <a:p>
            <a:pPr marL="160734" indent="-160734">
              <a:buFont typeface="Wingdings" panose="05000000000000000000" pitchFamily="2" charset="2"/>
              <a:buChar char="§"/>
            </a:pPr>
            <a:endParaRPr lang="en-US" sz="1350" dirty="0"/>
          </a:p>
          <a:p>
            <a:pPr marL="160734" indent="-160734">
              <a:buFont typeface="Wingdings" panose="05000000000000000000" pitchFamily="2" charset="2"/>
              <a:buChar char="§"/>
            </a:pPr>
            <a:endParaRPr lang="en-US" sz="1350" dirty="0"/>
          </a:p>
          <a:p>
            <a:pPr marL="160734" indent="-160734">
              <a:buFont typeface="Wingdings" panose="05000000000000000000" pitchFamily="2" charset="2"/>
              <a:buChar char="§"/>
            </a:pPr>
            <a:endParaRPr lang="en-US" sz="1350" dirty="0"/>
          </a:p>
          <a:p>
            <a:pPr marL="160734" indent="-160734">
              <a:buFont typeface="Wingdings" panose="05000000000000000000" pitchFamily="2" charset="2"/>
              <a:buChar char="§"/>
            </a:pPr>
            <a:endParaRPr lang="en-US" sz="1350" dirty="0"/>
          </a:p>
          <a:p>
            <a:pPr marL="160734" indent="-160734">
              <a:buFont typeface="Wingdings" panose="05000000000000000000" pitchFamily="2" charset="2"/>
              <a:buChar char="§"/>
            </a:pPr>
            <a:endParaRPr lang="en-US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6573895" y="1442432"/>
            <a:ext cx="1194172" cy="362406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2060"/>
                </a:solidFill>
              </a:rPr>
              <a:t>Web3D Talent Bank</a:t>
            </a:r>
          </a:p>
          <a:p>
            <a:endParaRPr lang="en-US" sz="1350" dirty="0">
              <a:solidFill>
                <a:srgbClr val="002060"/>
              </a:solidFill>
            </a:endParaRPr>
          </a:p>
          <a:p>
            <a:endParaRPr lang="en-US" sz="1350" dirty="0">
              <a:solidFill>
                <a:srgbClr val="002060"/>
              </a:solidFill>
            </a:endParaRPr>
          </a:p>
          <a:p>
            <a:pPr marL="192881" indent="-192881"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rgbClr val="002060"/>
                </a:solidFill>
              </a:rPr>
              <a:t>Access to Web3D experts</a:t>
            </a:r>
          </a:p>
          <a:p>
            <a:pPr marL="160734" indent="-160734">
              <a:buFont typeface="Wingdings" panose="05000000000000000000" pitchFamily="2" charset="2"/>
              <a:buChar char="§"/>
            </a:pPr>
            <a:endParaRPr lang="en-US" sz="1350" dirty="0"/>
          </a:p>
          <a:p>
            <a:pPr marL="160734" indent="-160734">
              <a:buFont typeface="Wingdings" panose="05000000000000000000" pitchFamily="2" charset="2"/>
              <a:buChar char="§"/>
            </a:pPr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5191855" y="1449483"/>
            <a:ext cx="1414488" cy="362406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2060"/>
                </a:solidFill>
              </a:rPr>
              <a:t>Networking</a:t>
            </a:r>
          </a:p>
          <a:p>
            <a:endParaRPr lang="en-US" sz="1350" dirty="0">
              <a:solidFill>
                <a:srgbClr val="002060"/>
              </a:solidFill>
            </a:endParaRPr>
          </a:p>
          <a:p>
            <a:endParaRPr lang="en-US" sz="1350" dirty="0">
              <a:solidFill>
                <a:srgbClr val="002060"/>
              </a:solidFill>
            </a:endParaRPr>
          </a:p>
          <a:p>
            <a:endParaRPr lang="en-US" sz="1350" dirty="0">
              <a:solidFill>
                <a:srgbClr val="002060"/>
              </a:solidFill>
            </a:endParaRPr>
          </a:p>
          <a:p>
            <a:pPr marL="192881" indent="-192881"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rgbClr val="002060"/>
                </a:solidFill>
              </a:rPr>
              <a:t>Industry Leaders</a:t>
            </a:r>
          </a:p>
          <a:p>
            <a:pPr marL="192881" indent="-192881">
              <a:buFont typeface="Wingdings" panose="05000000000000000000" pitchFamily="2" charset="2"/>
              <a:buChar char="§"/>
            </a:pPr>
            <a:endParaRPr lang="en-US" sz="1350" dirty="0">
              <a:solidFill>
                <a:srgbClr val="002060"/>
              </a:solidFill>
            </a:endParaRPr>
          </a:p>
          <a:p>
            <a:pPr marL="192881" indent="-192881"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rgbClr val="002060"/>
                </a:solidFill>
              </a:rPr>
              <a:t>Research experts</a:t>
            </a:r>
          </a:p>
          <a:p>
            <a:pPr marL="192881" indent="-192881">
              <a:buFont typeface="Wingdings" panose="05000000000000000000" pitchFamily="2" charset="2"/>
              <a:buChar char="§"/>
            </a:pPr>
            <a:endParaRPr lang="en-US" sz="1350" dirty="0">
              <a:solidFill>
                <a:srgbClr val="002060"/>
              </a:solidFill>
            </a:endParaRPr>
          </a:p>
          <a:p>
            <a:pPr marL="192881" indent="-192881"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rgbClr val="002060"/>
                </a:solidFill>
              </a:rPr>
              <a:t>3D companies</a:t>
            </a:r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788648" y="1924749"/>
            <a:ext cx="6897250" cy="272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Shape 132">
            <a:extLst>
              <a:ext uri="{FF2B5EF4-FFF2-40B4-BE49-F238E27FC236}">
                <a16:creationId xmlns:a16="http://schemas.microsoft.com/office/drawing/2014/main" id="{C4BE3CE4-0A1E-441D-ADA5-DFA38E69D114}"/>
              </a:ext>
            </a:extLst>
          </p:cNvPr>
          <p:cNvSpPr txBox="1">
            <a:spLocks/>
          </p:cNvSpPr>
          <p:nvPr/>
        </p:nvSpPr>
        <p:spPr>
          <a:xfrm>
            <a:off x="2675767" y="716727"/>
            <a:ext cx="3792466" cy="50450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ctr">
              <a:buClr>
                <a:schemeClr val="lt1"/>
              </a:buClr>
              <a:buSzPct val="25000"/>
              <a:buFont typeface="Roboto"/>
              <a:buNone/>
            </a:pPr>
            <a:r>
              <a:rPr lang="en" sz="1600" b="1" dirty="0">
                <a:solidFill>
                  <a:srgbClr val="FFFFFF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www.web3d.org/join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4F3A3-69E2-4E41-A0EA-B31CD3A8A658}"/>
              </a:ext>
            </a:extLst>
          </p:cNvPr>
          <p:cNvSpPr txBox="1"/>
          <p:nvPr/>
        </p:nvSpPr>
        <p:spPr>
          <a:xfrm>
            <a:off x="788648" y="4804065"/>
            <a:ext cx="697941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Join Web3D Consortium as we build open interactive 3D standards</a:t>
            </a:r>
          </a:p>
          <a:p>
            <a:pPr algn="ctr"/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Shape 205">
            <a:extLst>
              <a:ext uri="{FF2B5EF4-FFF2-40B4-BE49-F238E27FC236}">
                <a16:creationId xmlns:a16="http://schemas.microsoft.com/office/drawing/2014/main" id="{DBF7F8BB-EA3A-479D-9B7C-99756EC2F0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7876" y="698942"/>
            <a:ext cx="1517442" cy="53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786">
            <a:extLst>
              <a:ext uri="{FF2B5EF4-FFF2-40B4-BE49-F238E27FC236}">
                <a16:creationId xmlns:a16="http://schemas.microsoft.com/office/drawing/2014/main" id="{08FC251A-D1D9-4697-B59F-ADF59D9F69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1372" y="707102"/>
            <a:ext cx="978481" cy="504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80">
            <a:extLst>
              <a:ext uri="{FF2B5EF4-FFF2-40B4-BE49-F238E27FC236}">
                <a16:creationId xmlns:a16="http://schemas.microsoft.com/office/drawing/2014/main" id="{2E1205D6-E1A7-43BD-8B4E-F3806B9489E4}"/>
              </a:ext>
            </a:extLst>
          </p:cNvPr>
          <p:cNvSpPr txBox="1"/>
          <p:nvPr/>
        </p:nvSpPr>
        <p:spPr>
          <a:xfrm rot="10800000" flipV="1">
            <a:off x="2373681" y="4213441"/>
            <a:ext cx="3120659" cy="426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38570" tIns="19280" rIns="38570" bIns="19280" anchor="t" anchorCtr="0">
            <a:normAutofit fontScale="62500" lnSpcReduction="20000"/>
          </a:bodyPr>
          <a:lstStyle/>
          <a:p>
            <a:pPr algn="ctr">
              <a:buSzPct val="25000"/>
            </a:pPr>
            <a:endParaRPr lang="en-US" sz="1575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n-US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www.web3d.org/member-benefits</a:t>
            </a:r>
          </a:p>
        </p:txBody>
      </p:sp>
    </p:spTree>
    <p:extLst>
      <p:ext uri="{BB962C8B-B14F-4D97-AF65-F5344CB8AC3E}">
        <p14:creationId xmlns:p14="http://schemas.microsoft.com/office/powerpoint/2010/main" val="2882772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50" y="1339504"/>
            <a:ext cx="2804376" cy="2106352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58326" y="205495"/>
            <a:ext cx="7227347" cy="1035742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We are going to simulate our 3D worlds one way or the other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7392" y="3544124"/>
            <a:ext cx="7669213" cy="12237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315"/>
              </a:spcBef>
              <a:spcAft>
                <a:spcPts val="450"/>
              </a:spcAft>
              <a:buClr>
                <a:schemeClr val="dk1"/>
              </a:buClr>
              <a:buSzPct val="80000"/>
              <a:buFont typeface="Noto Sans Symbols"/>
              <a:buNone/>
              <a:defRPr sz="1575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ctr" rtl="0">
              <a:lnSpc>
                <a:spcPct val="100000"/>
              </a:lnSpc>
              <a:spcBef>
                <a:spcPts val="270"/>
              </a:spcBef>
              <a:spcAft>
                <a:spcPts val="450"/>
              </a:spcAft>
              <a:buClr>
                <a:schemeClr val="dk1"/>
              </a:buClr>
              <a:buSzPct val="77142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ctr" rtl="0">
              <a:lnSpc>
                <a:spcPct val="100000"/>
              </a:lnSpc>
              <a:spcBef>
                <a:spcPts val="240"/>
              </a:spcBef>
              <a:spcAft>
                <a:spcPts val="450"/>
              </a:spcAft>
              <a:buClr>
                <a:schemeClr val="dk1"/>
              </a:buClr>
              <a:buSzPct val="800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ctr" rtl="0">
              <a:lnSpc>
                <a:spcPct val="100000"/>
              </a:lnSpc>
              <a:spcBef>
                <a:spcPts val="210"/>
              </a:spcBef>
              <a:spcAft>
                <a:spcPts val="450"/>
              </a:spcAft>
              <a:buClr>
                <a:schemeClr val="dk1"/>
              </a:buClr>
              <a:buSzPct val="76363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ctr" rtl="0">
              <a:lnSpc>
                <a:spcPct val="100000"/>
              </a:lnSpc>
              <a:spcBef>
                <a:spcPts val="210"/>
              </a:spcBef>
              <a:spcAft>
                <a:spcPts val="450"/>
              </a:spcAft>
              <a:buClr>
                <a:schemeClr val="dk1"/>
              </a:buClr>
              <a:buSzPct val="76363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ctr" rtl="0">
              <a:lnSpc>
                <a:spcPct val="100000"/>
              </a:lnSpc>
              <a:spcBef>
                <a:spcPts val="210"/>
              </a:spcBef>
              <a:spcAft>
                <a:spcPts val="450"/>
              </a:spcAft>
              <a:buClr>
                <a:schemeClr val="dk1"/>
              </a:buClr>
              <a:buSzPct val="76363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ctr" rtl="0">
              <a:lnSpc>
                <a:spcPct val="100000"/>
              </a:lnSpc>
              <a:spcBef>
                <a:spcPts val="210"/>
              </a:spcBef>
              <a:spcAft>
                <a:spcPts val="450"/>
              </a:spcAft>
              <a:buClr>
                <a:schemeClr val="dk1"/>
              </a:buClr>
              <a:buSzPct val="76363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ctr" rtl="0">
              <a:lnSpc>
                <a:spcPct val="100000"/>
              </a:lnSpc>
              <a:spcBef>
                <a:spcPts val="210"/>
              </a:spcBef>
              <a:spcAft>
                <a:spcPts val="450"/>
              </a:spcAft>
              <a:buClr>
                <a:schemeClr val="dk1"/>
              </a:buClr>
              <a:buSzPct val="76363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ctr" rtl="0">
              <a:lnSpc>
                <a:spcPct val="100000"/>
              </a:lnSpc>
              <a:spcBef>
                <a:spcPts val="210"/>
              </a:spcBef>
              <a:spcAft>
                <a:spcPts val="450"/>
              </a:spcAft>
              <a:buClr>
                <a:schemeClr val="dk1"/>
              </a:buClr>
              <a:buSzPct val="76363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</a:rPr>
              <a:t>How important is it to build a framework for open interoperable 3D technologies? </a:t>
            </a:r>
          </a:p>
        </p:txBody>
      </p:sp>
    </p:spTree>
    <p:extLst>
      <p:ext uri="{BB962C8B-B14F-4D97-AF65-F5344CB8AC3E}">
        <p14:creationId xmlns:p14="http://schemas.microsoft.com/office/powerpoint/2010/main" val="3141223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042" y="548649"/>
            <a:ext cx="8056641" cy="421895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  <a:latin typeface="+mn-lt"/>
              </a:rPr>
              <a:t>Join Web3D and Participate			</a:t>
            </a:r>
            <a:br>
              <a:rPr lang="en-US" sz="2800" dirty="0">
                <a:solidFill>
                  <a:srgbClr val="002060"/>
                </a:solidFill>
                <a:latin typeface="+mn-lt"/>
              </a:rPr>
            </a:br>
            <a:r>
              <a:rPr lang="en-US" sz="2800" dirty="0">
                <a:solidFill>
                  <a:srgbClr val="002060"/>
                </a:solidFill>
                <a:latin typeface="+mn-lt"/>
              </a:rPr>
              <a:t>		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1C20808-7AF8-4433-8BAE-A36D01ACDC9B}"/>
              </a:ext>
            </a:extLst>
          </p:cNvPr>
          <p:cNvSpPr txBox="1">
            <a:spLocks/>
          </p:cNvSpPr>
          <p:nvPr/>
        </p:nvSpPr>
        <p:spPr>
          <a:xfrm>
            <a:off x="5017912" y="1645921"/>
            <a:ext cx="4371376" cy="170025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GB" sz="1800" b="1" dirty="0">
                <a:solidFill>
                  <a:schemeClr val="tx1"/>
                </a:solidFill>
              </a:rPr>
              <a:t>Contact</a:t>
            </a:r>
          </a:p>
          <a:p>
            <a:r>
              <a:rPr lang="en-GB" sz="1800" b="1" dirty="0">
                <a:solidFill>
                  <a:schemeClr val="bg2">
                    <a:lumMod val="50000"/>
                  </a:schemeClr>
                </a:solidFill>
              </a:rPr>
              <a:t>Anita Havele </a:t>
            </a:r>
          </a:p>
          <a:p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Executive Director, </a:t>
            </a:r>
          </a:p>
          <a:p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Web3D Consortium</a:t>
            </a:r>
          </a:p>
          <a:p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Anita.Havele@Web3D.org</a:t>
            </a:r>
          </a:p>
          <a:p>
            <a:r>
              <a:rPr lang="en-GB" sz="2400" dirty="0"/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C0508E-A071-404A-8DF8-237CE3ACD3F5}"/>
              </a:ext>
            </a:extLst>
          </p:cNvPr>
          <p:cNvSpPr txBox="1">
            <a:spLocks/>
          </p:cNvSpPr>
          <p:nvPr/>
        </p:nvSpPr>
        <p:spPr>
          <a:xfrm>
            <a:off x="609017" y="1643046"/>
            <a:ext cx="7925966" cy="4525962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</a:rPr>
              <a:t>Would you like to join in?</a:t>
            </a:r>
          </a:p>
          <a:p>
            <a:pPr lvl="1"/>
            <a:r>
              <a:rPr lang="en-GB" sz="1800" dirty="0"/>
              <a:t>Participants always welcome</a:t>
            </a:r>
          </a:p>
          <a:p>
            <a:pPr lvl="2"/>
            <a:r>
              <a:rPr lang="en-GB" sz="18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http://www.web3d.org/join</a:t>
            </a:r>
            <a:endParaRPr lang="en-GB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</a:rPr>
              <a:t>What are we overlooking?</a:t>
            </a:r>
          </a:p>
          <a:p>
            <a:pPr marL="342900" lvl="1" indent="0">
              <a:buNone/>
            </a:pPr>
            <a:r>
              <a:rPr lang="en-GB" sz="1800" dirty="0"/>
              <a:t>suggestions are always welcome</a:t>
            </a:r>
          </a:p>
          <a:p>
            <a:pPr lvl="2"/>
            <a:r>
              <a:rPr lang="en-GB" sz="18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x3d-public@web3d.org</a:t>
            </a:r>
            <a:endParaRPr lang="en-GB" sz="1800" dirty="0">
              <a:solidFill>
                <a:srgbClr val="002060"/>
              </a:solidFill>
            </a:endParaRPr>
          </a:p>
          <a:p>
            <a:pPr marL="342900" lvl="1" indent="0">
              <a:buNone/>
            </a:pPr>
            <a:endParaRPr lang="en-GB" sz="1800" dirty="0">
              <a:solidFill>
                <a:srgbClr val="002060"/>
              </a:solidFill>
            </a:endParaRPr>
          </a:p>
          <a:p>
            <a:pPr marL="914378" lvl="2" indent="0">
              <a:buNone/>
            </a:pPr>
            <a:endParaRPr lang="en-GB" sz="1500" dirty="0"/>
          </a:p>
        </p:txBody>
      </p:sp>
      <p:sp>
        <p:nvSpPr>
          <p:cNvPr id="5" name="Shape 80">
            <a:extLst>
              <a:ext uri="{FF2B5EF4-FFF2-40B4-BE49-F238E27FC236}">
                <a16:creationId xmlns:a16="http://schemas.microsoft.com/office/drawing/2014/main" id="{616BCCFB-D649-4136-BCA7-788E4D23EAB5}"/>
              </a:ext>
            </a:extLst>
          </p:cNvPr>
          <p:cNvSpPr txBox="1"/>
          <p:nvPr/>
        </p:nvSpPr>
        <p:spPr>
          <a:xfrm rot="10800000" flipV="1">
            <a:off x="6063919" y="983152"/>
            <a:ext cx="2431764" cy="3783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38570" tIns="19280" rIns="38570" bIns="19280" anchor="t" anchorCtr="0">
            <a:normAutofit fontScale="55000" lnSpcReduction="20000"/>
          </a:bodyPr>
          <a:lstStyle/>
          <a:p>
            <a:pPr algn="ctr">
              <a:buSzPct val="25000"/>
            </a:pPr>
            <a:endParaRPr lang="en-US" sz="1575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n-US" sz="2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www.web3d.org</a:t>
            </a:r>
          </a:p>
        </p:txBody>
      </p:sp>
      <p:pic>
        <p:nvPicPr>
          <p:cNvPr id="6" name="Shape 205">
            <a:extLst>
              <a:ext uri="{FF2B5EF4-FFF2-40B4-BE49-F238E27FC236}">
                <a16:creationId xmlns:a16="http://schemas.microsoft.com/office/drawing/2014/main" id="{6A54F90A-10C4-48D8-A424-44355AE585F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3918" y="157717"/>
            <a:ext cx="2431765" cy="8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0">
            <a:extLst>
              <a:ext uri="{FF2B5EF4-FFF2-40B4-BE49-F238E27FC236}">
                <a16:creationId xmlns:a16="http://schemas.microsoft.com/office/drawing/2014/main" id="{DE537857-095D-4C52-AF31-03CB8E481F09}"/>
              </a:ext>
            </a:extLst>
          </p:cNvPr>
          <p:cNvSpPr txBox="1"/>
          <p:nvPr/>
        </p:nvSpPr>
        <p:spPr>
          <a:xfrm rot="10800000" flipV="1">
            <a:off x="3298626" y="4544258"/>
            <a:ext cx="3120659" cy="426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38570" tIns="19280" rIns="38570" bIns="19280" anchor="t" anchorCtr="0">
            <a:normAutofit fontScale="77500" lnSpcReduction="20000"/>
          </a:bodyPr>
          <a:lstStyle/>
          <a:p>
            <a:pPr algn="ctr">
              <a:buSzPct val="25000"/>
            </a:pPr>
            <a:endParaRPr lang="en-US" sz="1575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n-US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www.web3d.org/join</a:t>
            </a:r>
          </a:p>
        </p:txBody>
      </p:sp>
    </p:spTree>
    <p:extLst>
      <p:ext uri="{BB962C8B-B14F-4D97-AF65-F5344CB8AC3E}">
        <p14:creationId xmlns:p14="http://schemas.microsoft.com/office/powerpoint/2010/main" val="127175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 descr="A picture containing sitting, dark, green&#10;&#10;Description automatically generated">
            <a:extLst>
              <a:ext uri="{FF2B5EF4-FFF2-40B4-BE49-F238E27FC236}">
                <a16:creationId xmlns:a16="http://schemas.microsoft.com/office/drawing/2014/main" id="{73E97461-A9BD-45C4-9E61-193EC4C49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106" y="2739993"/>
            <a:ext cx="1117789" cy="256088"/>
          </a:xfrm>
          <a:prstGeom prst="rect">
            <a:avLst/>
          </a:prstGeom>
        </p:spPr>
      </p:pic>
      <p:sp>
        <p:nvSpPr>
          <p:cNvPr id="86" name="Shape 180">
            <a:extLst>
              <a:ext uri="{FF2B5EF4-FFF2-40B4-BE49-F238E27FC236}">
                <a16:creationId xmlns:a16="http://schemas.microsoft.com/office/drawing/2014/main" id="{A9FE3B79-7806-4515-B4C2-9933281E5BB8}"/>
              </a:ext>
            </a:extLst>
          </p:cNvPr>
          <p:cNvSpPr/>
          <p:nvPr/>
        </p:nvSpPr>
        <p:spPr>
          <a:xfrm rot="180000">
            <a:off x="374455" y="592167"/>
            <a:ext cx="8395089" cy="419456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quadBezTo>
                  <a:pt x="20000" y="40000"/>
                  <a:pt x="112097" y="15000"/>
                </a:quadBezTo>
                <a:lnTo>
                  <a:pt x="111267" y="0"/>
                </a:lnTo>
                <a:lnTo>
                  <a:pt x="120000" y="18786"/>
                </a:lnTo>
                <a:lnTo>
                  <a:pt x="114010" y="49572"/>
                </a:lnTo>
                <a:lnTo>
                  <a:pt x="113180" y="34572"/>
                </a:lnTo>
                <a:quadBezTo>
                  <a:pt x="30000" y="44572"/>
                  <a:pt x="0" y="120000"/>
                </a:quadBezTo>
                <a:close/>
              </a:path>
            </a:pathLst>
          </a:custGeom>
          <a:solidFill>
            <a:srgbClr val="5EA6FA"/>
          </a:solidFill>
          <a:ln w="15875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50800" dir="3000000" algn="ctr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6" name="Shape 218">
            <a:extLst>
              <a:ext uri="{FF2B5EF4-FFF2-40B4-BE49-F238E27FC236}">
                <a16:creationId xmlns:a16="http://schemas.microsoft.com/office/drawing/2014/main" id="{8DF6A3E6-FE9D-4413-BCFB-E69A80776937}"/>
              </a:ext>
            </a:extLst>
          </p:cNvPr>
          <p:cNvSpPr txBox="1"/>
          <p:nvPr/>
        </p:nvSpPr>
        <p:spPr>
          <a:xfrm>
            <a:off x="4245010" y="2718373"/>
            <a:ext cx="1696529" cy="3656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05C"/>
              </a:buClr>
              <a:buSzPct val="25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3.3</a:t>
            </a:r>
          </a:p>
        </p:txBody>
      </p:sp>
      <p:pic>
        <p:nvPicPr>
          <p:cNvPr id="6" name="Shape 166">
            <a:extLst>
              <a:ext uri="{FF2B5EF4-FFF2-40B4-BE49-F238E27FC236}">
                <a16:creationId xmlns:a16="http://schemas.microsoft.com/office/drawing/2014/main" id="{A30FF615-5271-4D19-93AB-4CB8CB39DFA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5563" y="2352116"/>
            <a:ext cx="902430" cy="30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76">
            <a:extLst>
              <a:ext uri="{FF2B5EF4-FFF2-40B4-BE49-F238E27FC236}">
                <a16:creationId xmlns:a16="http://schemas.microsoft.com/office/drawing/2014/main" id="{F118C2AE-B3CC-4DB6-9FA3-11AB3FDE4C70}"/>
              </a:ext>
            </a:extLst>
          </p:cNvPr>
          <p:cNvSpPr/>
          <p:nvPr/>
        </p:nvSpPr>
        <p:spPr>
          <a:xfrm>
            <a:off x="2927571" y="1276953"/>
            <a:ext cx="1052227" cy="4859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21575" tIns="21575" rIns="21575" bIns="21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77">
            <a:extLst>
              <a:ext uri="{FF2B5EF4-FFF2-40B4-BE49-F238E27FC236}">
                <a16:creationId xmlns:a16="http://schemas.microsoft.com/office/drawing/2014/main" id="{6152038A-4F75-4A12-862C-D5059480D089}"/>
              </a:ext>
            </a:extLst>
          </p:cNvPr>
          <p:cNvSpPr/>
          <p:nvPr/>
        </p:nvSpPr>
        <p:spPr>
          <a:xfrm>
            <a:off x="2386640" y="2154068"/>
            <a:ext cx="1052227" cy="4859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21575" tIns="21575" rIns="21575" bIns="21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78">
            <a:extLst>
              <a:ext uri="{FF2B5EF4-FFF2-40B4-BE49-F238E27FC236}">
                <a16:creationId xmlns:a16="http://schemas.microsoft.com/office/drawing/2014/main" id="{E3DC1A0E-0CF8-4328-AE7D-F66911FB4A18}"/>
              </a:ext>
            </a:extLst>
          </p:cNvPr>
          <p:cNvSpPr/>
          <p:nvPr/>
        </p:nvSpPr>
        <p:spPr>
          <a:xfrm>
            <a:off x="2953895" y="3275495"/>
            <a:ext cx="1052227" cy="4859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21575" tIns="21575" rIns="21575" bIns="21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187">
            <a:extLst>
              <a:ext uri="{FF2B5EF4-FFF2-40B4-BE49-F238E27FC236}">
                <a16:creationId xmlns:a16="http://schemas.microsoft.com/office/drawing/2014/main" id="{FEC0ED8E-F632-4228-8C73-16AC0A100C11}"/>
              </a:ext>
            </a:extLst>
          </p:cNvPr>
          <p:cNvSpPr/>
          <p:nvPr/>
        </p:nvSpPr>
        <p:spPr>
          <a:xfrm rot="3240000">
            <a:off x="1272129" y="3436405"/>
            <a:ext cx="133868" cy="116054"/>
          </a:xfrm>
          <a:prstGeom prst="ellipse">
            <a:avLst/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188">
            <a:extLst>
              <a:ext uri="{FF2B5EF4-FFF2-40B4-BE49-F238E27FC236}">
                <a16:creationId xmlns:a16="http://schemas.microsoft.com/office/drawing/2014/main" id="{B8199A2E-CE38-4A55-A4A6-C1BF0AAB18CE}"/>
              </a:ext>
            </a:extLst>
          </p:cNvPr>
          <p:cNvSpPr txBox="1"/>
          <p:nvPr/>
        </p:nvSpPr>
        <p:spPr>
          <a:xfrm>
            <a:off x="42535" y="3704684"/>
            <a:ext cx="767285" cy="2191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1994</a:t>
            </a:r>
          </a:p>
        </p:txBody>
      </p:sp>
      <p:sp>
        <p:nvSpPr>
          <p:cNvPr id="28" name="Shape 190">
            <a:extLst>
              <a:ext uri="{FF2B5EF4-FFF2-40B4-BE49-F238E27FC236}">
                <a16:creationId xmlns:a16="http://schemas.microsoft.com/office/drawing/2014/main" id="{5BCC7610-82A7-44E9-8C62-F35077CE94C0}"/>
              </a:ext>
            </a:extLst>
          </p:cNvPr>
          <p:cNvSpPr txBox="1"/>
          <p:nvPr/>
        </p:nvSpPr>
        <p:spPr>
          <a:xfrm>
            <a:off x="3814968" y="1610712"/>
            <a:ext cx="700981" cy="25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2013</a:t>
            </a:r>
          </a:p>
        </p:txBody>
      </p:sp>
      <p:sp>
        <p:nvSpPr>
          <p:cNvPr id="29" name="Shape 191">
            <a:extLst>
              <a:ext uri="{FF2B5EF4-FFF2-40B4-BE49-F238E27FC236}">
                <a16:creationId xmlns:a16="http://schemas.microsoft.com/office/drawing/2014/main" id="{FBFDD443-0AC2-4050-9F36-E8B5AF7B14ED}"/>
              </a:ext>
            </a:extLst>
          </p:cNvPr>
          <p:cNvSpPr txBox="1"/>
          <p:nvPr/>
        </p:nvSpPr>
        <p:spPr>
          <a:xfrm>
            <a:off x="1572061" y="2472641"/>
            <a:ext cx="781562" cy="275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2005</a:t>
            </a:r>
          </a:p>
        </p:txBody>
      </p:sp>
      <p:sp>
        <p:nvSpPr>
          <p:cNvPr id="30" name="Shape 192">
            <a:extLst>
              <a:ext uri="{FF2B5EF4-FFF2-40B4-BE49-F238E27FC236}">
                <a16:creationId xmlns:a16="http://schemas.microsoft.com/office/drawing/2014/main" id="{55654A64-B15A-4270-97D4-497FD8E28939}"/>
              </a:ext>
            </a:extLst>
          </p:cNvPr>
          <p:cNvSpPr txBox="1"/>
          <p:nvPr/>
        </p:nvSpPr>
        <p:spPr>
          <a:xfrm>
            <a:off x="2744105" y="2000724"/>
            <a:ext cx="781562" cy="275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2007</a:t>
            </a:r>
          </a:p>
        </p:txBody>
      </p:sp>
      <p:sp>
        <p:nvSpPr>
          <p:cNvPr id="31" name="Shape 193">
            <a:extLst>
              <a:ext uri="{FF2B5EF4-FFF2-40B4-BE49-F238E27FC236}">
                <a16:creationId xmlns:a16="http://schemas.microsoft.com/office/drawing/2014/main" id="{91E690C0-5B91-436B-990F-4107AEF87FD7}"/>
              </a:ext>
            </a:extLst>
          </p:cNvPr>
          <p:cNvSpPr txBox="1"/>
          <p:nvPr/>
        </p:nvSpPr>
        <p:spPr>
          <a:xfrm>
            <a:off x="5721110" y="1235659"/>
            <a:ext cx="781562" cy="275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</a:p>
        </p:txBody>
      </p:sp>
      <p:pic>
        <p:nvPicPr>
          <p:cNvPr id="33" name="Shape 195">
            <a:extLst>
              <a:ext uri="{FF2B5EF4-FFF2-40B4-BE49-F238E27FC236}">
                <a16:creationId xmlns:a16="http://schemas.microsoft.com/office/drawing/2014/main" id="{A944D330-233C-4F3D-8F40-353218798632}"/>
              </a:ext>
            </a:extLst>
          </p:cNvPr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756" y="2199261"/>
            <a:ext cx="360105" cy="34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205">
            <a:extLst>
              <a:ext uri="{FF2B5EF4-FFF2-40B4-BE49-F238E27FC236}">
                <a16:creationId xmlns:a16="http://schemas.microsoft.com/office/drawing/2014/main" id="{951EBEE7-5F81-44FF-9D39-C4046BD355A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60702" y="4286339"/>
            <a:ext cx="1415097" cy="59690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206">
            <a:extLst>
              <a:ext uri="{FF2B5EF4-FFF2-40B4-BE49-F238E27FC236}">
                <a16:creationId xmlns:a16="http://schemas.microsoft.com/office/drawing/2014/main" id="{D1BD9299-301C-43A0-A264-AAC37249D48C}"/>
              </a:ext>
            </a:extLst>
          </p:cNvPr>
          <p:cNvSpPr txBox="1"/>
          <p:nvPr/>
        </p:nvSpPr>
        <p:spPr>
          <a:xfrm>
            <a:off x="775616" y="3161250"/>
            <a:ext cx="781562" cy="275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1997</a:t>
            </a:r>
          </a:p>
        </p:txBody>
      </p:sp>
      <p:sp>
        <p:nvSpPr>
          <p:cNvPr id="45" name="Shape 207">
            <a:extLst>
              <a:ext uri="{FF2B5EF4-FFF2-40B4-BE49-F238E27FC236}">
                <a16:creationId xmlns:a16="http://schemas.microsoft.com/office/drawing/2014/main" id="{54369E13-01E5-4003-9D4F-F81346326004}"/>
              </a:ext>
            </a:extLst>
          </p:cNvPr>
          <p:cNvSpPr/>
          <p:nvPr/>
        </p:nvSpPr>
        <p:spPr>
          <a:xfrm>
            <a:off x="631422" y="4769659"/>
            <a:ext cx="8349846" cy="3235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" sz="1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Evolution</a:t>
            </a:r>
            <a:r>
              <a:rPr lang="en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Collaboration      </a:t>
            </a:r>
            <a:r>
              <a:rPr lang="en" sz="12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1200" b="1" dirty="0">
                <a:solidFill>
                  <a:srgbClr val="FFFF00"/>
                </a:solidFill>
              </a:rPr>
              <a:t>tandardization</a:t>
            </a:r>
            <a:r>
              <a:rPr lang="en" sz="12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" sz="1200" b="1" dirty="0">
                <a:solidFill>
                  <a:schemeClr val="lt1"/>
                </a:solidFill>
              </a:rPr>
              <a:t>D</a:t>
            </a:r>
            <a:r>
              <a:rPr lang="en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emocratization      </a:t>
            </a:r>
            <a:r>
              <a:rPr lang="en" sz="12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3D Printing      </a:t>
            </a:r>
            <a:r>
              <a:rPr lang="en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HTML5     </a:t>
            </a:r>
            <a:r>
              <a:rPr lang="en" sz="1200" b="1" dirty="0">
                <a:solidFill>
                  <a:srgbClr val="FFFF00"/>
                </a:solidFill>
              </a:rPr>
              <a:t>VR/AR </a:t>
            </a:r>
            <a:endParaRPr lang="en" sz="1200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209">
            <a:extLst>
              <a:ext uri="{FF2B5EF4-FFF2-40B4-BE49-F238E27FC236}">
                <a16:creationId xmlns:a16="http://schemas.microsoft.com/office/drawing/2014/main" id="{0683D0F8-8D97-484F-A2BF-A3ADB62A8949}"/>
              </a:ext>
            </a:extLst>
          </p:cNvPr>
          <p:cNvSpPr txBox="1"/>
          <p:nvPr/>
        </p:nvSpPr>
        <p:spPr>
          <a:xfrm>
            <a:off x="4833104" y="1428649"/>
            <a:ext cx="1044233" cy="275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</a:p>
        </p:txBody>
      </p:sp>
      <p:sp>
        <p:nvSpPr>
          <p:cNvPr id="52" name="Shape 214">
            <a:extLst>
              <a:ext uri="{FF2B5EF4-FFF2-40B4-BE49-F238E27FC236}">
                <a16:creationId xmlns:a16="http://schemas.microsoft.com/office/drawing/2014/main" id="{FA1CFFE3-C6EE-4022-A78A-2C39D88B7357}"/>
              </a:ext>
            </a:extLst>
          </p:cNvPr>
          <p:cNvSpPr txBox="1"/>
          <p:nvPr/>
        </p:nvSpPr>
        <p:spPr>
          <a:xfrm>
            <a:off x="5958063" y="2490671"/>
            <a:ext cx="1160580" cy="2478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lang="en" sz="12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X_ITE</a:t>
            </a:r>
          </a:p>
        </p:txBody>
      </p:sp>
      <p:sp>
        <p:nvSpPr>
          <p:cNvPr id="65" name="Shape 227">
            <a:extLst>
              <a:ext uri="{FF2B5EF4-FFF2-40B4-BE49-F238E27FC236}">
                <a16:creationId xmlns:a16="http://schemas.microsoft.com/office/drawing/2014/main" id="{49FA4E78-F127-4890-92DE-EF78E5817291}"/>
              </a:ext>
            </a:extLst>
          </p:cNvPr>
          <p:cNvSpPr txBox="1"/>
          <p:nvPr/>
        </p:nvSpPr>
        <p:spPr>
          <a:xfrm>
            <a:off x="6430859" y="1091741"/>
            <a:ext cx="781562" cy="275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</a:p>
        </p:txBody>
      </p:sp>
      <p:pic>
        <p:nvPicPr>
          <p:cNvPr id="66" name="Shape 228">
            <a:extLst>
              <a:ext uri="{FF2B5EF4-FFF2-40B4-BE49-F238E27FC236}">
                <a16:creationId xmlns:a16="http://schemas.microsoft.com/office/drawing/2014/main" id="{9DC6AAFF-D08C-42FD-A3F7-C3FE64EB010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1891" y="3878592"/>
            <a:ext cx="557607" cy="51517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229">
            <a:extLst>
              <a:ext uri="{FF2B5EF4-FFF2-40B4-BE49-F238E27FC236}">
                <a16:creationId xmlns:a16="http://schemas.microsoft.com/office/drawing/2014/main" id="{DFE985B7-7270-45B7-BFDA-9E1C4B949CCC}"/>
              </a:ext>
            </a:extLst>
          </p:cNvPr>
          <p:cNvSpPr txBox="1"/>
          <p:nvPr/>
        </p:nvSpPr>
        <p:spPr>
          <a:xfrm>
            <a:off x="7152649" y="1064171"/>
            <a:ext cx="781562" cy="275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</a:p>
        </p:txBody>
      </p:sp>
      <p:sp>
        <p:nvSpPr>
          <p:cNvPr id="68" name="Shape 230">
            <a:extLst>
              <a:ext uri="{FF2B5EF4-FFF2-40B4-BE49-F238E27FC236}">
                <a16:creationId xmlns:a16="http://schemas.microsoft.com/office/drawing/2014/main" id="{55314B9B-F58F-42BA-9F25-6A4384C14A7B}"/>
              </a:ext>
            </a:extLst>
          </p:cNvPr>
          <p:cNvSpPr/>
          <p:nvPr/>
        </p:nvSpPr>
        <p:spPr>
          <a:xfrm>
            <a:off x="4192118" y="2099425"/>
            <a:ext cx="126077" cy="146276"/>
          </a:xfrm>
          <a:prstGeom prst="ellipse">
            <a:avLst/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231">
            <a:extLst>
              <a:ext uri="{FF2B5EF4-FFF2-40B4-BE49-F238E27FC236}">
                <a16:creationId xmlns:a16="http://schemas.microsoft.com/office/drawing/2014/main" id="{C6D637A9-94C8-4352-8D7A-67A0C9852338}"/>
              </a:ext>
            </a:extLst>
          </p:cNvPr>
          <p:cNvSpPr/>
          <p:nvPr/>
        </p:nvSpPr>
        <p:spPr>
          <a:xfrm>
            <a:off x="3113937" y="2473138"/>
            <a:ext cx="123172" cy="148960"/>
          </a:xfrm>
          <a:prstGeom prst="ellipse">
            <a:avLst/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233">
            <a:extLst>
              <a:ext uri="{FF2B5EF4-FFF2-40B4-BE49-F238E27FC236}">
                <a16:creationId xmlns:a16="http://schemas.microsoft.com/office/drawing/2014/main" id="{17C66A61-D4C9-47F5-8BB3-647EEAC1F45A}"/>
              </a:ext>
            </a:extLst>
          </p:cNvPr>
          <p:cNvSpPr/>
          <p:nvPr/>
        </p:nvSpPr>
        <p:spPr>
          <a:xfrm>
            <a:off x="5143555" y="1868835"/>
            <a:ext cx="126077" cy="146276"/>
          </a:xfrm>
          <a:prstGeom prst="ellipse">
            <a:avLst/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234">
            <a:extLst>
              <a:ext uri="{FF2B5EF4-FFF2-40B4-BE49-F238E27FC236}">
                <a16:creationId xmlns:a16="http://schemas.microsoft.com/office/drawing/2014/main" id="{ED1A6D64-B2BE-4C0B-96F3-190933D3CFD2}"/>
              </a:ext>
            </a:extLst>
          </p:cNvPr>
          <p:cNvSpPr/>
          <p:nvPr/>
        </p:nvSpPr>
        <p:spPr>
          <a:xfrm>
            <a:off x="6822458" y="1600307"/>
            <a:ext cx="126172" cy="146318"/>
          </a:xfrm>
          <a:prstGeom prst="ellipse">
            <a:avLst/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235">
            <a:extLst>
              <a:ext uri="{FF2B5EF4-FFF2-40B4-BE49-F238E27FC236}">
                <a16:creationId xmlns:a16="http://schemas.microsoft.com/office/drawing/2014/main" id="{FF1DEDB5-D1EC-44ED-948E-6C975431E233}"/>
              </a:ext>
            </a:extLst>
          </p:cNvPr>
          <p:cNvSpPr/>
          <p:nvPr/>
        </p:nvSpPr>
        <p:spPr>
          <a:xfrm>
            <a:off x="6028285" y="1708392"/>
            <a:ext cx="126172" cy="146318"/>
          </a:xfrm>
          <a:prstGeom prst="ellipse">
            <a:avLst/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236">
            <a:extLst>
              <a:ext uri="{FF2B5EF4-FFF2-40B4-BE49-F238E27FC236}">
                <a16:creationId xmlns:a16="http://schemas.microsoft.com/office/drawing/2014/main" id="{A97183B6-639F-4601-B6B3-F01C95D7BF6E}"/>
              </a:ext>
            </a:extLst>
          </p:cNvPr>
          <p:cNvSpPr/>
          <p:nvPr/>
        </p:nvSpPr>
        <p:spPr>
          <a:xfrm>
            <a:off x="7480344" y="1541998"/>
            <a:ext cx="126172" cy="146318"/>
          </a:xfrm>
          <a:prstGeom prst="ellipse">
            <a:avLst/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Shape 240">
            <a:extLst>
              <a:ext uri="{FF2B5EF4-FFF2-40B4-BE49-F238E27FC236}">
                <a16:creationId xmlns:a16="http://schemas.microsoft.com/office/drawing/2014/main" id="{86B19249-3FA9-4C1F-978B-4BBFFAC4271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7080" y="4122399"/>
            <a:ext cx="657519" cy="45278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241">
            <a:extLst>
              <a:ext uri="{FF2B5EF4-FFF2-40B4-BE49-F238E27FC236}">
                <a16:creationId xmlns:a16="http://schemas.microsoft.com/office/drawing/2014/main" id="{E212FFD9-4EC4-439B-956C-3B2F4819988D}"/>
              </a:ext>
            </a:extLst>
          </p:cNvPr>
          <p:cNvSpPr txBox="1"/>
          <p:nvPr/>
        </p:nvSpPr>
        <p:spPr>
          <a:xfrm>
            <a:off x="68200" y="3254208"/>
            <a:ext cx="947640" cy="330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Model + hyperlink</a:t>
            </a:r>
          </a:p>
        </p:txBody>
      </p:sp>
      <p:sp>
        <p:nvSpPr>
          <p:cNvPr id="78" name="Shape 242">
            <a:extLst>
              <a:ext uri="{FF2B5EF4-FFF2-40B4-BE49-F238E27FC236}">
                <a16:creationId xmlns:a16="http://schemas.microsoft.com/office/drawing/2014/main" id="{4F50998C-26D0-4C45-B6C1-A76C55BF25E8}"/>
              </a:ext>
            </a:extLst>
          </p:cNvPr>
          <p:cNvSpPr txBox="1"/>
          <p:nvPr/>
        </p:nvSpPr>
        <p:spPr>
          <a:xfrm>
            <a:off x="5152210" y="1018988"/>
            <a:ext cx="947640" cy="2065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VR devices</a:t>
            </a:r>
          </a:p>
        </p:txBody>
      </p:sp>
      <p:sp>
        <p:nvSpPr>
          <p:cNvPr id="79" name="Shape 243">
            <a:extLst>
              <a:ext uri="{FF2B5EF4-FFF2-40B4-BE49-F238E27FC236}">
                <a16:creationId xmlns:a16="http://schemas.microsoft.com/office/drawing/2014/main" id="{39192BC9-B446-47F2-9205-0856C52E422B}"/>
              </a:ext>
            </a:extLst>
          </p:cNvPr>
          <p:cNvSpPr txBox="1"/>
          <p:nvPr/>
        </p:nvSpPr>
        <p:spPr>
          <a:xfrm>
            <a:off x="1324262" y="2272495"/>
            <a:ext cx="1324709" cy="330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XML – Programmable</a:t>
            </a:r>
          </a:p>
        </p:txBody>
      </p:sp>
      <p:sp>
        <p:nvSpPr>
          <p:cNvPr id="80" name="Shape 244">
            <a:extLst>
              <a:ext uri="{FF2B5EF4-FFF2-40B4-BE49-F238E27FC236}">
                <a16:creationId xmlns:a16="http://schemas.microsoft.com/office/drawing/2014/main" id="{5AFFED81-04A4-4D22-83A2-6401BC916389}"/>
              </a:ext>
            </a:extLst>
          </p:cNvPr>
          <p:cNvSpPr txBox="1"/>
          <p:nvPr/>
        </p:nvSpPr>
        <p:spPr>
          <a:xfrm>
            <a:off x="445181" y="2580392"/>
            <a:ext cx="947640" cy="4543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Animation, Scripting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Interactivity</a:t>
            </a:r>
          </a:p>
        </p:txBody>
      </p:sp>
      <p:sp>
        <p:nvSpPr>
          <p:cNvPr id="81" name="Shape 245">
            <a:extLst>
              <a:ext uri="{FF2B5EF4-FFF2-40B4-BE49-F238E27FC236}">
                <a16:creationId xmlns:a16="http://schemas.microsoft.com/office/drawing/2014/main" id="{3E8D0C23-9278-4D9B-8522-CB69838BCA95}"/>
              </a:ext>
            </a:extLst>
          </p:cNvPr>
          <p:cNvSpPr txBox="1"/>
          <p:nvPr/>
        </p:nvSpPr>
        <p:spPr>
          <a:xfrm>
            <a:off x="2457416" y="1611548"/>
            <a:ext cx="1722000" cy="330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Interchange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Tool chain support </a:t>
            </a:r>
          </a:p>
        </p:txBody>
      </p:sp>
      <p:sp>
        <p:nvSpPr>
          <p:cNvPr id="82" name="Shape 246">
            <a:extLst>
              <a:ext uri="{FF2B5EF4-FFF2-40B4-BE49-F238E27FC236}">
                <a16:creationId xmlns:a16="http://schemas.microsoft.com/office/drawing/2014/main" id="{D70E7CC1-9A61-46BB-B1AB-C43C200DA7ED}"/>
              </a:ext>
            </a:extLst>
          </p:cNvPr>
          <p:cNvSpPr txBox="1"/>
          <p:nvPr/>
        </p:nvSpPr>
        <p:spPr>
          <a:xfrm>
            <a:off x="3719629" y="1006392"/>
            <a:ext cx="1418389" cy="2059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 Browser Rendering  </a:t>
            </a:r>
          </a:p>
        </p:txBody>
      </p:sp>
      <p:sp>
        <p:nvSpPr>
          <p:cNvPr id="83" name="Shape 247">
            <a:extLst>
              <a:ext uri="{FF2B5EF4-FFF2-40B4-BE49-F238E27FC236}">
                <a16:creationId xmlns:a16="http://schemas.microsoft.com/office/drawing/2014/main" id="{D35706A4-A618-4CEF-8FD5-EB29C7F20AB6}"/>
              </a:ext>
            </a:extLst>
          </p:cNvPr>
          <p:cNvSpPr txBox="1"/>
          <p:nvPr/>
        </p:nvSpPr>
        <p:spPr>
          <a:xfrm>
            <a:off x="6309975" y="735836"/>
            <a:ext cx="1205787" cy="330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Binary Streaming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AR - 3D - VR</a:t>
            </a:r>
          </a:p>
        </p:txBody>
      </p:sp>
      <p:sp>
        <p:nvSpPr>
          <p:cNvPr id="84" name="Shape 248">
            <a:extLst>
              <a:ext uri="{FF2B5EF4-FFF2-40B4-BE49-F238E27FC236}">
                <a16:creationId xmlns:a16="http://schemas.microsoft.com/office/drawing/2014/main" id="{DF40D28D-2AE3-4AEF-8BB9-CB57E5B98A83}"/>
              </a:ext>
            </a:extLst>
          </p:cNvPr>
          <p:cNvSpPr txBox="1"/>
          <p:nvPr/>
        </p:nvSpPr>
        <p:spPr>
          <a:xfrm>
            <a:off x="3917889" y="1181324"/>
            <a:ext cx="947640" cy="2065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9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Declarative 3D on the Web 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EC217A00-94D6-499B-AFA0-01F754233039}"/>
              </a:ext>
            </a:extLst>
          </p:cNvPr>
          <p:cNvSpPr txBox="1">
            <a:spLocks/>
          </p:cNvSpPr>
          <p:nvPr/>
        </p:nvSpPr>
        <p:spPr>
          <a:xfrm>
            <a:off x="62044" y="-158688"/>
            <a:ext cx="5967351" cy="584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x-none" sz="2800" b="1" dirty="0">
              <a:solidFill>
                <a:srgbClr val="0070C0"/>
              </a:solidFill>
              <a:latin typeface="Calibri" charset="0"/>
              <a:ea typeface="MS PGothic" charset="-128"/>
            </a:endParaRPr>
          </a:p>
        </p:txBody>
      </p:sp>
      <p:pic>
        <p:nvPicPr>
          <p:cNvPr id="90" name="Picture 89" descr="A close up of a sign&#10;&#10;Description automatically generated">
            <a:extLst>
              <a:ext uri="{FF2B5EF4-FFF2-40B4-BE49-F238E27FC236}">
                <a16:creationId xmlns:a16="http://schemas.microsoft.com/office/drawing/2014/main" id="{D353230F-C260-4AD1-8038-894CC064E8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8574" y="2971759"/>
            <a:ext cx="777636" cy="474168"/>
          </a:xfrm>
          <a:prstGeom prst="rect">
            <a:avLst/>
          </a:prstGeom>
        </p:spPr>
      </p:pic>
      <p:pic>
        <p:nvPicPr>
          <p:cNvPr id="91" name="Picture 9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86BB52-616D-4422-B1D7-7204AD39F4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4785" y="2087891"/>
            <a:ext cx="348186" cy="308129"/>
          </a:xfrm>
          <a:prstGeom prst="rect">
            <a:avLst/>
          </a:prstGeom>
        </p:spPr>
      </p:pic>
      <p:pic>
        <p:nvPicPr>
          <p:cNvPr id="92" name="Picture 9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9DDC0B-A171-4237-842F-097ABD017E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2609" y="3197160"/>
            <a:ext cx="348186" cy="308129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00BD6E4-59DF-4152-8A51-4D169E85DE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8324" y="3792428"/>
            <a:ext cx="767285" cy="261756"/>
          </a:xfrm>
          <a:prstGeom prst="rect">
            <a:avLst/>
          </a:prstGeom>
        </p:spPr>
      </p:pic>
      <p:sp>
        <p:nvSpPr>
          <p:cNvPr id="99" name="Shape 242">
            <a:extLst>
              <a:ext uri="{FF2B5EF4-FFF2-40B4-BE49-F238E27FC236}">
                <a16:creationId xmlns:a16="http://schemas.microsoft.com/office/drawing/2014/main" id="{5A7B0D82-2A21-44BF-9A5C-453CE928D213}"/>
              </a:ext>
            </a:extLst>
          </p:cNvPr>
          <p:cNvSpPr txBox="1"/>
          <p:nvPr/>
        </p:nvSpPr>
        <p:spPr>
          <a:xfrm>
            <a:off x="6386645" y="3405134"/>
            <a:ext cx="2252961" cy="475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12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Annual Web3D Conferences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12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2020 -  25</a:t>
            </a:r>
            <a:r>
              <a:rPr lang="en" sz="1200" b="1" i="0" u="none" strike="noStrike" cap="none" baseline="300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12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Year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08825C-1543-453A-83EB-3632EAEF43B2}"/>
              </a:ext>
            </a:extLst>
          </p:cNvPr>
          <p:cNvSpPr/>
          <p:nvPr/>
        </p:nvSpPr>
        <p:spPr>
          <a:xfrm>
            <a:off x="352949" y="494844"/>
            <a:ext cx="2302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Our Journey</a:t>
            </a:r>
          </a:p>
        </p:txBody>
      </p:sp>
      <p:pic>
        <p:nvPicPr>
          <p:cNvPr id="100" name="Picture 9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7B7AA2-E790-474F-9165-F5207CD475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1534" y="2445035"/>
            <a:ext cx="348186" cy="308129"/>
          </a:xfrm>
          <a:prstGeom prst="rect">
            <a:avLst/>
          </a:prstGeom>
        </p:spPr>
      </p:pic>
      <p:sp>
        <p:nvSpPr>
          <p:cNvPr id="102" name="Shape 187">
            <a:extLst>
              <a:ext uri="{FF2B5EF4-FFF2-40B4-BE49-F238E27FC236}">
                <a16:creationId xmlns:a16="http://schemas.microsoft.com/office/drawing/2014/main" id="{F85E8C74-6711-4E88-B78A-B2C0B7008093}"/>
              </a:ext>
            </a:extLst>
          </p:cNvPr>
          <p:cNvSpPr/>
          <p:nvPr/>
        </p:nvSpPr>
        <p:spPr>
          <a:xfrm rot="3240000">
            <a:off x="784696" y="3837736"/>
            <a:ext cx="133868" cy="116054"/>
          </a:xfrm>
          <a:prstGeom prst="ellipse">
            <a:avLst/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218">
            <a:extLst>
              <a:ext uri="{FF2B5EF4-FFF2-40B4-BE49-F238E27FC236}">
                <a16:creationId xmlns:a16="http://schemas.microsoft.com/office/drawing/2014/main" id="{5795F465-8A15-470D-B76E-44A03A348581}"/>
              </a:ext>
            </a:extLst>
          </p:cNvPr>
          <p:cNvSpPr txBox="1"/>
          <p:nvPr/>
        </p:nvSpPr>
        <p:spPr>
          <a:xfrm>
            <a:off x="2161523" y="3436476"/>
            <a:ext cx="512322" cy="235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05C"/>
              </a:buClr>
              <a:buSzPct val="25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3.0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0A601E-0BCF-4875-8DE0-87B189AAF1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7372" y="2782896"/>
            <a:ext cx="787785" cy="239487"/>
          </a:xfrm>
          <a:prstGeom prst="rect">
            <a:avLst/>
          </a:prstGeom>
        </p:spPr>
      </p:pic>
      <p:pic>
        <p:nvPicPr>
          <p:cNvPr id="107" name="Picture 106" descr="A drawing of a face&#10;&#10;Description automatically generated">
            <a:extLst>
              <a:ext uri="{FF2B5EF4-FFF2-40B4-BE49-F238E27FC236}">
                <a16:creationId xmlns:a16="http://schemas.microsoft.com/office/drawing/2014/main" id="{AE7EC49F-5107-410C-B725-ACA85ECCEB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90343" y="3471614"/>
            <a:ext cx="425158" cy="278285"/>
          </a:xfrm>
          <a:prstGeom prst="rect">
            <a:avLst/>
          </a:prstGeom>
        </p:spPr>
      </p:pic>
      <p:pic>
        <p:nvPicPr>
          <p:cNvPr id="111" name="Picture 110" descr="A picture containing wheel&#10;&#10;Description automatically generated">
            <a:extLst>
              <a:ext uri="{FF2B5EF4-FFF2-40B4-BE49-F238E27FC236}">
                <a16:creationId xmlns:a16="http://schemas.microsoft.com/office/drawing/2014/main" id="{6A560321-027B-4D16-9376-CDFBFEFE5E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608120" y="3140853"/>
            <a:ext cx="852995" cy="345861"/>
          </a:xfrm>
          <a:prstGeom prst="rect">
            <a:avLst/>
          </a:prstGeom>
        </p:spPr>
      </p:pic>
      <p:pic>
        <p:nvPicPr>
          <p:cNvPr id="113" name="Picture 112" descr="A close up of a logo&#10;&#10;Description automatically generated">
            <a:extLst>
              <a:ext uri="{FF2B5EF4-FFF2-40B4-BE49-F238E27FC236}">
                <a16:creationId xmlns:a16="http://schemas.microsoft.com/office/drawing/2014/main" id="{732C9281-9F78-423F-AECF-4DC947B260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6463" y="2727240"/>
            <a:ext cx="433003" cy="433003"/>
          </a:xfrm>
          <a:prstGeom prst="rect">
            <a:avLst/>
          </a:prstGeom>
        </p:spPr>
      </p:pic>
      <p:pic>
        <p:nvPicPr>
          <p:cNvPr id="115" name="Picture 114" descr="A picture containing table&#10;&#10;Description automatically generated">
            <a:extLst>
              <a:ext uri="{FF2B5EF4-FFF2-40B4-BE49-F238E27FC236}">
                <a16:creationId xmlns:a16="http://schemas.microsoft.com/office/drawing/2014/main" id="{8227628F-13F9-4552-980B-67B312E9013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2029" y="2111142"/>
            <a:ext cx="363793" cy="204620"/>
          </a:xfrm>
          <a:prstGeom prst="rect">
            <a:avLst/>
          </a:prstGeom>
        </p:spPr>
      </p:pic>
      <p:pic>
        <p:nvPicPr>
          <p:cNvPr id="116" name="Shape 225">
            <a:extLst>
              <a:ext uri="{FF2B5EF4-FFF2-40B4-BE49-F238E27FC236}">
                <a16:creationId xmlns:a16="http://schemas.microsoft.com/office/drawing/2014/main" id="{A0919C4B-9135-46BD-ADD8-76E2A66B9A84}"/>
              </a:ext>
            </a:extLst>
          </p:cNvPr>
          <p:cNvPicPr preferRelativeResize="0"/>
          <p:nvPr/>
        </p:nvPicPr>
        <p:blipFill>
          <a:blip r:embed="rId17">
            <a:alphaModFix amt="70000"/>
          </a:blip>
          <a:stretch>
            <a:fillRect/>
          </a:stretch>
        </p:blipFill>
        <p:spPr>
          <a:xfrm>
            <a:off x="6787106" y="2369838"/>
            <a:ext cx="337601" cy="35555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229">
            <a:extLst>
              <a:ext uri="{FF2B5EF4-FFF2-40B4-BE49-F238E27FC236}">
                <a16:creationId xmlns:a16="http://schemas.microsoft.com/office/drawing/2014/main" id="{956B8B09-70C1-45BD-9277-D5041B51C575}"/>
              </a:ext>
            </a:extLst>
          </p:cNvPr>
          <p:cNvSpPr txBox="1"/>
          <p:nvPr/>
        </p:nvSpPr>
        <p:spPr>
          <a:xfrm>
            <a:off x="7731412" y="1043646"/>
            <a:ext cx="781562" cy="275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</a:p>
        </p:txBody>
      </p:sp>
      <p:sp>
        <p:nvSpPr>
          <p:cNvPr id="119" name="Shape 218">
            <a:extLst>
              <a:ext uri="{FF2B5EF4-FFF2-40B4-BE49-F238E27FC236}">
                <a16:creationId xmlns:a16="http://schemas.microsoft.com/office/drawing/2014/main" id="{3BA028AF-2B69-4BF9-8E96-625FD310F053}"/>
              </a:ext>
            </a:extLst>
          </p:cNvPr>
          <p:cNvSpPr txBox="1"/>
          <p:nvPr/>
        </p:nvSpPr>
        <p:spPr>
          <a:xfrm>
            <a:off x="7904323" y="2364784"/>
            <a:ext cx="1696529" cy="3656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05C"/>
              </a:buClr>
              <a:buSzPct val="25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4.0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05C"/>
              </a:buClr>
              <a:buSzPct val="25000"/>
              <a:buFont typeface="Calibri"/>
              <a:buNone/>
            </a:pPr>
            <a:r>
              <a:rPr lang="en" sz="1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lang="en" sz="1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Shape 240">
            <a:extLst>
              <a:ext uri="{FF2B5EF4-FFF2-40B4-BE49-F238E27FC236}">
                <a16:creationId xmlns:a16="http://schemas.microsoft.com/office/drawing/2014/main" id="{60488418-3A22-4AF6-9BF4-465C254F129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90049" y="3648956"/>
            <a:ext cx="657519" cy="45278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218">
            <a:extLst>
              <a:ext uri="{FF2B5EF4-FFF2-40B4-BE49-F238E27FC236}">
                <a16:creationId xmlns:a16="http://schemas.microsoft.com/office/drawing/2014/main" id="{AE881451-F4CC-4D1C-959E-8E82E3297657}"/>
              </a:ext>
            </a:extLst>
          </p:cNvPr>
          <p:cNvSpPr txBox="1"/>
          <p:nvPr/>
        </p:nvSpPr>
        <p:spPr>
          <a:xfrm>
            <a:off x="1423897" y="4050390"/>
            <a:ext cx="512322" cy="235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05C"/>
              </a:buClr>
              <a:buSzPct val="25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2.0</a:t>
            </a:r>
          </a:p>
        </p:txBody>
      </p:sp>
      <p:sp>
        <p:nvSpPr>
          <p:cNvPr id="60" name="Shape 218">
            <a:extLst>
              <a:ext uri="{FF2B5EF4-FFF2-40B4-BE49-F238E27FC236}">
                <a16:creationId xmlns:a16="http://schemas.microsoft.com/office/drawing/2014/main" id="{60A90B72-1D30-4D65-ACE6-2272EB277D40}"/>
              </a:ext>
            </a:extLst>
          </p:cNvPr>
          <p:cNvSpPr txBox="1"/>
          <p:nvPr/>
        </p:nvSpPr>
        <p:spPr>
          <a:xfrm>
            <a:off x="826741" y="4529652"/>
            <a:ext cx="512322" cy="235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05C"/>
              </a:buClr>
              <a:buSzPct val="25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1.0</a:t>
            </a:r>
          </a:p>
        </p:txBody>
      </p:sp>
      <p:sp>
        <p:nvSpPr>
          <p:cNvPr id="62" name="Shape 236">
            <a:extLst>
              <a:ext uri="{FF2B5EF4-FFF2-40B4-BE49-F238E27FC236}">
                <a16:creationId xmlns:a16="http://schemas.microsoft.com/office/drawing/2014/main" id="{D0AE6EF9-98E0-4574-B395-3E2C1EC62B7F}"/>
              </a:ext>
            </a:extLst>
          </p:cNvPr>
          <p:cNvSpPr/>
          <p:nvPr/>
        </p:nvSpPr>
        <p:spPr>
          <a:xfrm>
            <a:off x="8084998" y="1510151"/>
            <a:ext cx="126172" cy="146318"/>
          </a:xfrm>
          <a:prstGeom prst="ellipse">
            <a:avLst/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Picture 62" descr="A close up of a sign&#10;&#10;Description automatically generated">
            <a:extLst>
              <a:ext uri="{FF2B5EF4-FFF2-40B4-BE49-F238E27FC236}">
                <a16:creationId xmlns:a16="http://schemas.microsoft.com/office/drawing/2014/main" id="{6C087CEB-2E0C-46F6-9CE0-90AD801DE6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4308" y="2042181"/>
            <a:ext cx="777636" cy="474168"/>
          </a:xfrm>
          <a:prstGeom prst="rect">
            <a:avLst/>
          </a:prstGeom>
        </p:spPr>
      </p:pic>
      <p:sp>
        <p:nvSpPr>
          <p:cNvPr id="75" name="Shape 218">
            <a:extLst>
              <a:ext uri="{FF2B5EF4-FFF2-40B4-BE49-F238E27FC236}">
                <a16:creationId xmlns:a16="http://schemas.microsoft.com/office/drawing/2014/main" id="{FCFD8D57-6708-42F3-8C80-FC211D233966}"/>
              </a:ext>
            </a:extLst>
          </p:cNvPr>
          <p:cNvSpPr txBox="1"/>
          <p:nvPr/>
        </p:nvSpPr>
        <p:spPr>
          <a:xfrm>
            <a:off x="7467609" y="2297807"/>
            <a:ext cx="512322" cy="235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05C"/>
              </a:buClr>
              <a:buSzPct val="25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2.0</a:t>
            </a:r>
          </a:p>
        </p:txBody>
      </p:sp>
      <p:sp>
        <p:nvSpPr>
          <p:cNvPr id="87" name="Shape 218">
            <a:extLst>
              <a:ext uri="{FF2B5EF4-FFF2-40B4-BE49-F238E27FC236}">
                <a16:creationId xmlns:a16="http://schemas.microsoft.com/office/drawing/2014/main" id="{B521C7A8-EC06-40E7-8E5E-800C9701AAC3}"/>
              </a:ext>
            </a:extLst>
          </p:cNvPr>
          <p:cNvSpPr txBox="1"/>
          <p:nvPr/>
        </p:nvSpPr>
        <p:spPr>
          <a:xfrm>
            <a:off x="2869395" y="3260796"/>
            <a:ext cx="512322" cy="235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05C"/>
              </a:buClr>
              <a:buSzPct val="25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1.0</a:t>
            </a:r>
          </a:p>
        </p:txBody>
      </p:sp>
      <p:sp>
        <p:nvSpPr>
          <p:cNvPr id="88" name="Shape 230">
            <a:extLst>
              <a:ext uri="{FF2B5EF4-FFF2-40B4-BE49-F238E27FC236}">
                <a16:creationId xmlns:a16="http://schemas.microsoft.com/office/drawing/2014/main" id="{C77763F3-0E2B-4E52-8C7B-A1D85CD49B78}"/>
              </a:ext>
            </a:extLst>
          </p:cNvPr>
          <p:cNvSpPr/>
          <p:nvPr/>
        </p:nvSpPr>
        <p:spPr>
          <a:xfrm>
            <a:off x="2119316" y="2891707"/>
            <a:ext cx="126077" cy="146276"/>
          </a:xfrm>
          <a:prstGeom prst="ellipse">
            <a:avLst/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Shape 205">
            <a:extLst>
              <a:ext uri="{FF2B5EF4-FFF2-40B4-BE49-F238E27FC236}">
                <a16:creationId xmlns:a16="http://schemas.microsoft.com/office/drawing/2014/main" id="{B3CC3E67-8A55-46C9-87C6-D5AC729AAC4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22283" y="3183966"/>
            <a:ext cx="466716" cy="227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31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/>
          <p:cNvSpPr/>
          <p:nvPr/>
        </p:nvSpPr>
        <p:spPr>
          <a:xfrm rot="2610430">
            <a:off x="7285097" y="2470012"/>
            <a:ext cx="1709830" cy="157869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 dirty="0"/>
          </a:p>
        </p:txBody>
      </p:sp>
      <p:sp>
        <p:nvSpPr>
          <p:cNvPr id="42" name="Oval 41"/>
          <p:cNvSpPr/>
          <p:nvPr/>
        </p:nvSpPr>
        <p:spPr>
          <a:xfrm>
            <a:off x="6832246" y="957865"/>
            <a:ext cx="1795556" cy="1892533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hape 81"/>
          <p:cNvSpPr txBox="1"/>
          <p:nvPr/>
        </p:nvSpPr>
        <p:spPr>
          <a:xfrm>
            <a:off x="120515" y="480834"/>
            <a:ext cx="5668197" cy="277425"/>
          </a:xfrm>
          <a:prstGeom prst="rect">
            <a:avLst/>
          </a:prstGeom>
          <a:noFill/>
          <a:ln>
            <a:noFill/>
          </a:ln>
        </p:spPr>
        <p:txBody>
          <a:bodyPr lIns="38570" tIns="19280" rIns="38570" bIns="19280" anchor="t" anchorCtr="0">
            <a:noAutofit/>
          </a:bodyPr>
          <a:lstStyle/>
          <a:p>
            <a:pPr lvl="0" algn="ctr">
              <a:buSzPct val="25000"/>
            </a:pPr>
            <a:r>
              <a:rPr lang="en-US" sz="3200" b="1" dirty="0">
                <a:solidFill>
                  <a:schemeClr val="accent1"/>
                </a:solidFill>
                <a:ea typeface="Calibri"/>
              </a:rPr>
              <a:t>Web3D</a:t>
            </a:r>
            <a:r>
              <a:rPr lang="en-US" sz="2800" b="1" dirty="0">
                <a:solidFill>
                  <a:schemeClr val="accent1"/>
                </a:solidFill>
                <a:ea typeface="Calibri"/>
              </a:rPr>
              <a:t> Consortium Goals</a:t>
            </a:r>
            <a:endParaRPr lang="en-US" sz="28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84"/>
          <p:cNvSpPr txBox="1"/>
          <p:nvPr/>
        </p:nvSpPr>
        <p:spPr>
          <a:xfrm>
            <a:off x="671504" y="1448865"/>
            <a:ext cx="5126325" cy="3146638"/>
          </a:xfrm>
          <a:prstGeom prst="rect">
            <a:avLst/>
          </a:prstGeom>
          <a:noFill/>
          <a:ln>
            <a:noFill/>
          </a:ln>
        </p:spPr>
        <p:txBody>
          <a:bodyPr lIns="38570" tIns="19280" rIns="38570" bIns="19280" anchor="t" anchorCtr="0">
            <a:normAutofit/>
          </a:bodyPr>
          <a:lstStyle/>
          <a:p>
            <a:pPr lvl="0">
              <a:buSzPct val="25000"/>
            </a:pPr>
            <a:br>
              <a:rPr lang="en-US" sz="759" dirty="0"/>
            </a:br>
            <a:r>
              <a:rPr lang="en-US" sz="1700" b="1" dirty="0">
                <a:solidFill>
                  <a:srgbClr val="002060"/>
                </a:solidFill>
              </a:rPr>
              <a:t>Evolve open Web3D based 3D technologies</a:t>
            </a:r>
          </a:p>
          <a:p>
            <a:pPr lvl="0">
              <a:buSzPct val="25000"/>
            </a:pPr>
            <a:endParaRPr lang="en-US" sz="1700" b="1" dirty="0">
              <a:solidFill>
                <a:srgbClr val="002060"/>
              </a:solidFill>
            </a:endParaRPr>
          </a:p>
          <a:p>
            <a:pPr lvl="0">
              <a:buSzPct val="25000"/>
            </a:pPr>
            <a:r>
              <a:rPr lang="en-US" sz="1700" b="1" dirty="0">
                <a:solidFill>
                  <a:srgbClr val="002060"/>
                </a:solidFill>
              </a:rPr>
              <a:t>Empower 3D/VR Developers</a:t>
            </a:r>
          </a:p>
          <a:p>
            <a:pPr lvl="0">
              <a:buSzPct val="25000"/>
            </a:pPr>
            <a:endParaRPr lang="en-US" sz="1700" b="1" dirty="0">
              <a:solidFill>
                <a:srgbClr val="002060"/>
              </a:solidFill>
            </a:endParaRPr>
          </a:p>
          <a:p>
            <a:pPr lvl="0">
              <a:buSzPct val="25000"/>
            </a:pPr>
            <a:r>
              <a:rPr lang="en-US" sz="1700" b="1" dirty="0">
                <a:solidFill>
                  <a:srgbClr val="002060"/>
                </a:solidFill>
              </a:rPr>
              <a:t>Guide Policy Makers</a:t>
            </a:r>
          </a:p>
          <a:p>
            <a:pPr lvl="0">
              <a:buSzPct val="25000"/>
            </a:pPr>
            <a:endParaRPr lang="en-US" sz="1700" b="1" dirty="0">
              <a:solidFill>
                <a:srgbClr val="002060"/>
              </a:solidFill>
            </a:endParaRPr>
          </a:p>
          <a:p>
            <a:pPr lvl="0">
              <a:buSzPct val="25000"/>
            </a:pPr>
            <a:r>
              <a:rPr lang="en-US" sz="1700" b="1" dirty="0">
                <a:solidFill>
                  <a:srgbClr val="002060"/>
                </a:solidFill>
              </a:rPr>
              <a:t>Encourage enterprises and industry to use open X3D standards</a:t>
            </a:r>
          </a:p>
          <a:p>
            <a:pPr lvl="0">
              <a:buSzPct val="25000"/>
            </a:pPr>
            <a:br>
              <a:rPr lang="en-US" sz="1350" dirty="0"/>
            </a:br>
            <a:endParaRPr sz="759" dirty="0">
              <a:solidFill>
                <a:schemeClr val="dk1"/>
              </a:solidFill>
            </a:endParaRPr>
          </a:p>
          <a:p>
            <a:endParaRPr sz="759" b="1" dirty="0">
              <a:solidFill>
                <a:schemeClr val="dk1"/>
              </a:solidFill>
            </a:endParaRPr>
          </a:p>
          <a:p>
            <a:endParaRPr sz="75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5487835" y="1299234"/>
            <a:ext cx="1788859" cy="1810967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 rot="2610430">
            <a:off x="6057922" y="2573535"/>
            <a:ext cx="1709830" cy="157869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 dirty="0"/>
          </a:p>
        </p:txBody>
      </p:sp>
      <p:sp>
        <p:nvSpPr>
          <p:cNvPr id="44" name="Oval 43"/>
          <p:cNvSpPr/>
          <p:nvPr/>
        </p:nvSpPr>
        <p:spPr>
          <a:xfrm rot="21380907">
            <a:off x="6463111" y="1961649"/>
            <a:ext cx="1906516" cy="12560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4552" y="2085100"/>
            <a:ext cx="2039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Web3D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Consortium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19596" y="3368204"/>
            <a:ext cx="2039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Community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39329" y="1289786"/>
            <a:ext cx="2039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Universities</a:t>
            </a:r>
          </a:p>
          <a:p>
            <a:r>
              <a:rPr lang="en-US" dirty="0">
                <a:solidFill>
                  <a:schemeClr val="bg1"/>
                </a:solidFill>
              </a:rPr>
              <a:t>&amp; Research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88712" y="1794012"/>
            <a:ext cx="2039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Members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63489" y="3095320"/>
            <a:ext cx="2039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Government</a:t>
            </a:r>
          </a:p>
          <a:p>
            <a:r>
              <a:rPr lang="en-US" dirty="0">
                <a:solidFill>
                  <a:schemeClr val="bg1"/>
                </a:solidFill>
              </a:rPr>
              <a:t>Industry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37BFE6-997D-4581-812B-9AF961342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914" y="2642297"/>
            <a:ext cx="348186" cy="3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06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866036" y="309279"/>
            <a:ext cx="8318500" cy="52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75" tIns="40800" rIns="81575" bIns="40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Active ISO Web3D</a:t>
            </a:r>
            <a:r>
              <a:rPr lang="en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Standards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1" name="Google Shape;111;p23"/>
          <p:cNvSpPr/>
          <p:nvPr/>
        </p:nvSpPr>
        <p:spPr>
          <a:xfrm>
            <a:off x="1560292" y="1030687"/>
            <a:ext cx="2053326" cy="1386195"/>
          </a:xfrm>
          <a:prstGeom prst="roundRect">
            <a:avLst>
              <a:gd name="adj" fmla="val 16667"/>
            </a:avLst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 Narrow"/>
              <a:buNone/>
            </a:pPr>
            <a:endParaRPr sz="130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2" name="Google Shape;112;p23"/>
          <p:cNvSpPr txBox="1"/>
          <p:nvPr/>
        </p:nvSpPr>
        <p:spPr>
          <a:xfrm>
            <a:off x="1000951" y="2882868"/>
            <a:ext cx="3273003" cy="762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File Format and Rendering Engine</a:t>
            </a:r>
          </a:p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3" name="Google Shape;113;p23"/>
          <p:cNvSpPr/>
          <p:nvPr/>
        </p:nvSpPr>
        <p:spPr>
          <a:xfrm>
            <a:off x="5142114" y="927003"/>
            <a:ext cx="2402721" cy="1583411"/>
          </a:xfrm>
          <a:prstGeom prst="roundRect">
            <a:avLst>
              <a:gd name="adj" fmla="val 16667"/>
            </a:avLst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 Narrow"/>
              <a:buNone/>
            </a:pPr>
            <a:endParaRPr sz="130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4" name="Google Shape;114;p23"/>
          <p:cNvSpPr/>
          <p:nvPr/>
        </p:nvSpPr>
        <p:spPr>
          <a:xfrm>
            <a:off x="2727523" y="3346824"/>
            <a:ext cx="3650853" cy="109639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X3D</a:t>
            </a:r>
            <a:r>
              <a:rPr lang="en" sz="2000" b="1" dirty="0">
                <a:solidFill>
                  <a:schemeClr val="accent1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standards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and HANIM Ratified by </a:t>
            </a:r>
            <a:br>
              <a:rPr lang="en" sz="2000" b="1" dirty="0">
                <a:solidFill>
                  <a:schemeClr val="accent1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2000" b="1" dirty="0">
                <a:solidFill>
                  <a:schemeClr val="accent1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ISO/IEC JTC 1/SC 24 WG 6</a:t>
            </a:r>
            <a:endParaRPr sz="2000" b="1" i="0" u="none" strike="noStrike" cap="none" dirty="0">
              <a:solidFill>
                <a:schemeClr val="accent1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BBE74F-E267-4ED8-940F-ADAA303DB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547" y="1141905"/>
            <a:ext cx="1526815" cy="1351163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4AE882A-3062-43A3-8532-4C3FD4D99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233" y="1168832"/>
            <a:ext cx="2082540" cy="126984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" name="Google Shape;112;p23">
            <a:extLst>
              <a:ext uri="{FF2B5EF4-FFF2-40B4-BE49-F238E27FC236}">
                <a16:creationId xmlns:a16="http://schemas.microsoft.com/office/drawing/2014/main" id="{0BD06265-4AD5-4446-8BB5-ACEFE73B1845}"/>
              </a:ext>
            </a:extLst>
          </p:cNvPr>
          <p:cNvSpPr txBox="1"/>
          <p:nvPr/>
        </p:nvSpPr>
        <p:spPr>
          <a:xfrm>
            <a:off x="4890694" y="2779002"/>
            <a:ext cx="3166007" cy="38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Humanoid Animation</a:t>
            </a:r>
            <a:endParaRPr sz="900" b="1" dirty="0">
              <a:solidFill>
                <a:schemeClr val="accent1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141802-5D67-4B4A-854B-C1D2FEAF013D}"/>
              </a:ext>
            </a:extLst>
          </p:cNvPr>
          <p:cNvSpPr txBox="1"/>
          <p:nvPr/>
        </p:nvSpPr>
        <p:spPr>
          <a:xfrm>
            <a:off x="4475480" y="2522877"/>
            <a:ext cx="3836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HAnim Version 2.0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8D4F9-F9E9-4FAE-BA30-27DB09269672}"/>
              </a:ext>
            </a:extLst>
          </p:cNvPr>
          <p:cNvSpPr txBox="1"/>
          <p:nvPr/>
        </p:nvSpPr>
        <p:spPr>
          <a:xfrm>
            <a:off x="1116565" y="2535488"/>
            <a:ext cx="2761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X3D Version 3.3</a:t>
            </a:r>
          </a:p>
        </p:txBody>
      </p:sp>
      <p:sp>
        <p:nvSpPr>
          <p:cNvPr id="16" name="Shape 80">
            <a:extLst>
              <a:ext uri="{FF2B5EF4-FFF2-40B4-BE49-F238E27FC236}">
                <a16:creationId xmlns:a16="http://schemas.microsoft.com/office/drawing/2014/main" id="{23485B2F-CD34-47A3-9387-B471AD51953A}"/>
              </a:ext>
            </a:extLst>
          </p:cNvPr>
          <p:cNvSpPr txBox="1"/>
          <p:nvPr/>
        </p:nvSpPr>
        <p:spPr>
          <a:xfrm rot="10800000" flipV="1">
            <a:off x="2968822" y="4595595"/>
            <a:ext cx="3013316" cy="4001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38570" tIns="19280" rIns="38570" bIns="19280" anchor="t" anchorCtr="0">
            <a:normAutofit fontScale="62500" lnSpcReduction="20000"/>
          </a:bodyPr>
          <a:lstStyle/>
          <a:p>
            <a:pPr algn="ctr">
              <a:buSzPct val="25000"/>
            </a:pPr>
            <a:endParaRPr lang="en-US" sz="1575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n-US" sz="2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www.web3d.org/standards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5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5414904" y="2935531"/>
            <a:ext cx="1025455" cy="11368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26"/>
          <p:cNvSpPr txBox="1"/>
          <p:nvPr/>
        </p:nvSpPr>
        <p:spPr>
          <a:xfrm>
            <a:off x="330390" y="622976"/>
            <a:ext cx="5332061" cy="3744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Web is our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platform</a:t>
            </a:r>
          </a:p>
          <a:p>
            <a:endParaRPr lang="en-US" sz="3600" b="1" dirty="0">
              <a:solidFill>
                <a:srgbClr val="002060"/>
              </a:solidFill>
            </a:endParaRPr>
          </a:p>
          <a:p>
            <a:pPr marL="457200" indent="-381000">
              <a:buSzPct val="100000"/>
              <a:buFontTx/>
              <a:buChar char="●"/>
            </a:pPr>
            <a:r>
              <a:rPr lang="en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3D + VR + AR Capable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DOM Integrated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Change scene content through DOM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r>
              <a:rPr lang="en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ender with WebGL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  <a:r>
              <a:rPr lang="en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nline glTF</a:t>
            </a:r>
            <a:endParaRPr lang="en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Interaction 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Animation</a:t>
            </a:r>
            <a:endParaRPr lang="en"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6" name="Picture 6" descr="C:\~_LocalPartitions\$_Web3D Files\SIGGRAPH\SIGGRAPH 2014\Fast Fowrard\Images\multi-platfor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338" y="990600"/>
            <a:ext cx="2768532" cy="236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80">
            <a:extLst>
              <a:ext uri="{FF2B5EF4-FFF2-40B4-BE49-F238E27FC236}">
                <a16:creationId xmlns:a16="http://schemas.microsoft.com/office/drawing/2014/main" id="{252DAAB0-7C5A-46A7-AD1D-146B72599B3E}"/>
              </a:ext>
            </a:extLst>
          </p:cNvPr>
          <p:cNvSpPr txBox="1"/>
          <p:nvPr/>
        </p:nvSpPr>
        <p:spPr>
          <a:xfrm rot="10800000" flipV="1">
            <a:off x="1930836" y="4457318"/>
            <a:ext cx="3120659" cy="426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38570" tIns="19280" rIns="38570" bIns="19280" anchor="t" anchorCtr="0">
            <a:normAutofit fontScale="55000" lnSpcReduction="20000"/>
          </a:bodyPr>
          <a:lstStyle/>
          <a:p>
            <a:pPr algn="ctr">
              <a:buSzPct val="25000"/>
            </a:pPr>
            <a:endParaRPr lang="en-US" sz="1575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n-US" sz="2800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www.web3d.org/x3d/why-use-x3d</a:t>
            </a:r>
            <a:endParaRPr lang="en-US" sz="25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98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6B6BF57C-E3AA-463A-AB65-0E8386703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04" y="254832"/>
            <a:ext cx="80772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X3D: Real-time interactive 3D 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Delivery of virtual environments over the web</a:t>
            </a:r>
          </a:p>
          <a:p>
            <a:pPr eaLnBrk="1" hangingPunct="1">
              <a:defRPr/>
            </a:pPr>
            <a:endParaRPr lang="en-US" alt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DAB31C-DF35-4ECC-ACD4-AD4E3339128E}"/>
              </a:ext>
            </a:extLst>
          </p:cNvPr>
          <p:cNvSpPr/>
          <p:nvPr/>
        </p:nvSpPr>
        <p:spPr>
          <a:xfrm>
            <a:off x="349370" y="1518381"/>
            <a:ext cx="69823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 language to add 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3D models, geospatial and Imagery into a 3D application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" sz="1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Multiple encodings: XML (.x3d), Classic VRML (.x3dv), Compressed Binary (.x3db), JSON </a:t>
            </a:r>
          </a:p>
          <a:p>
            <a:pPr marL="285750" lvl="8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Multiple APIs: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JavaScript, Java, C#, C++, C, Python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HTML5, CSS, JavaScript Compatible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Profile and Component structure to promote interoperability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Multiple open source implementation: X3DOM and X_ITE</a:t>
            </a:r>
            <a:b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en-US" altLang="en-US" sz="1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8">
              <a:lnSpc>
                <a:spcPct val="80000"/>
              </a:lnSpc>
              <a:defRPr/>
            </a:pPr>
            <a:endParaRPr lang="en-US" altLang="en-US" sz="1000" dirty="0">
              <a:solidFill>
                <a:schemeClr val="accent1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pic>
        <p:nvPicPr>
          <p:cNvPr id="15" name="Shape 726">
            <a:extLst>
              <a:ext uri="{FF2B5EF4-FFF2-40B4-BE49-F238E27FC236}">
                <a16:creationId xmlns:a16="http://schemas.microsoft.com/office/drawing/2014/main" id="{3689D8F3-585C-40E6-99AD-D0CFA9E1B16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27679" y="1913259"/>
            <a:ext cx="1852403" cy="53836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grpSp>
        <p:nvGrpSpPr>
          <p:cNvPr id="16" name="Shape 731">
            <a:extLst>
              <a:ext uri="{FF2B5EF4-FFF2-40B4-BE49-F238E27FC236}">
                <a16:creationId xmlns:a16="http://schemas.microsoft.com/office/drawing/2014/main" id="{F938C520-C87E-4C5E-825B-012BCF4F1426}"/>
              </a:ext>
            </a:extLst>
          </p:cNvPr>
          <p:cNvGrpSpPr/>
          <p:nvPr/>
        </p:nvGrpSpPr>
        <p:grpSpPr>
          <a:xfrm>
            <a:off x="7159370" y="2754833"/>
            <a:ext cx="1395913" cy="943633"/>
            <a:chOff x="6512194" y="1985309"/>
            <a:chExt cx="1208822" cy="700563"/>
          </a:xfrm>
        </p:grpSpPr>
        <p:pic>
          <p:nvPicPr>
            <p:cNvPr id="17" name="Shape 732">
              <a:extLst>
                <a:ext uri="{FF2B5EF4-FFF2-40B4-BE49-F238E27FC236}">
                  <a16:creationId xmlns:a16="http://schemas.microsoft.com/office/drawing/2014/main" id="{03CD7E76-37B1-4918-A4EC-EA435A756DC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12194" y="1985309"/>
              <a:ext cx="552038" cy="572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Shape 733">
              <a:extLst>
                <a:ext uri="{FF2B5EF4-FFF2-40B4-BE49-F238E27FC236}">
                  <a16:creationId xmlns:a16="http://schemas.microsoft.com/office/drawing/2014/main" id="{5A73427D-2EBE-4AF3-930F-29A583011EC6}"/>
                </a:ext>
              </a:extLst>
            </p:cNvPr>
            <p:cNvSpPr txBox="1"/>
            <p:nvPr/>
          </p:nvSpPr>
          <p:spPr>
            <a:xfrm>
              <a:off x="6695528" y="2439652"/>
              <a:ext cx="1025488" cy="24622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Arial"/>
                <a:buNone/>
              </a:pPr>
              <a:r>
                <a:rPr lang="en" sz="1000" b="1" i="0" u="none" strike="noStrike" cap="none" dirty="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X_ITE</a:t>
              </a:r>
            </a:p>
          </p:txBody>
        </p:sp>
      </p:grpSp>
      <p:sp>
        <p:nvSpPr>
          <p:cNvPr id="19" name="Rectangle 4">
            <a:extLst>
              <a:ext uri="{FF2B5EF4-FFF2-40B4-BE49-F238E27FC236}">
                <a16:creationId xmlns:a16="http://schemas.microsoft.com/office/drawing/2014/main" id="{1B156BA4-EF18-45C7-9F72-9CD3E2F2D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48" y="3888482"/>
            <a:ext cx="7289100" cy="14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br>
              <a:rPr lang="en-US" sz="1600" dirty="0"/>
            </a:br>
            <a:endParaRPr lang="en-US" sz="1600" dirty="0">
              <a:solidFill>
                <a:schemeClr val="dk1"/>
              </a:solidFill>
            </a:endParaRPr>
          </a:p>
          <a:p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21" name="Shape 80">
            <a:extLst>
              <a:ext uri="{FF2B5EF4-FFF2-40B4-BE49-F238E27FC236}">
                <a16:creationId xmlns:a16="http://schemas.microsoft.com/office/drawing/2014/main" id="{6AA32737-FDEE-4A7E-8701-7A624840A414}"/>
              </a:ext>
            </a:extLst>
          </p:cNvPr>
          <p:cNvSpPr txBox="1"/>
          <p:nvPr/>
        </p:nvSpPr>
        <p:spPr>
          <a:xfrm rot="10800000" flipV="1">
            <a:off x="2084205" y="4368854"/>
            <a:ext cx="3013316" cy="4001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38570" tIns="19280" rIns="38570" bIns="19280" anchor="t" anchorCtr="0">
            <a:normAutofit fontScale="55000" lnSpcReduction="20000"/>
          </a:bodyPr>
          <a:lstStyle/>
          <a:p>
            <a:pPr algn="ctr">
              <a:buSzPct val="25000"/>
            </a:pPr>
            <a:endParaRPr lang="en-US" sz="1575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n-US" sz="2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www.web3d.org/x3d/what-x3d</a:t>
            </a:r>
          </a:p>
        </p:txBody>
      </p:sp>
    </p:spTree>
    <p:extLst>
      <p:ext uri="{BB962C8B-B14F-4D97-AF65-F5344CB8AC3E}">
        <p14:creationId xmlns:p14="http://schemas.microsoft.com/office/powerpoint/2010/main" val="240515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6"/>
          <p:cNvSpPr txBox="1"/>
          <p:nvPr/>
        </p:nvSpPr>
        <p:spPr>
          <a:xfrm>
            <a:off x="405966" y="370454"/>
            <a:ext cx="7452670" cy="957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Interactive 3D Web applications is our sweet spot</a:t>
            </a:r>
          </a:p>
          <a:p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7" name="Shape 80">
            <a:extLst>
              <a:ext uri="{FF2B5EF4-FFF2-40B4-BE49-F238E27FC236}">
                <a16:creationId xmlns:a16="http://schemas.microsoft.com/office/drawing/2014/main" id="{252DAAB0-7C5A-46A7-AD1D-146B72599B3E}"/>
              </a:ext>
            </a:extLst>
          </p:cNvPr>
          <p:cNvSpPr txBox="1"/>
          <p:nvPr/>
        </p:nvSpPr>
        <p:spPr>
          <a:xfrm rot="10800000" flipV="1">
            <a:off x="2177561" y="4552888"/>
            <a:ext cx="3120659" cy="426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38570" tIns="19280" rIns="38570" bIns="19280" anchor="t" anchorCtr="0">
            <a:normAutofit fontScale="55000" lnSpcReduction="20000"/>
          </a:bodyPr>
          <a:lstStyle/>
          <a:p>
            <a:pPr algn="ctr">
              <a:buSzPct val="25000"/>
            </a:pPr>
            <a:endParaRPr lang="en-US" sz="1575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www.web3d.org/x3d</a:t>
            </a:r>
            <a:r>
              <a:rPr lang="en-US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/why-use-x3d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7D1A3-DD60-47B5-895E-118AC26C2381}"/>
              </a:ext>
            </a:extLst>
          </p:cNvPr>
          <p:cNvSpPr/>
          <p:nvPr/>
        </p:nvSpPr>
        <p:spPr>
          <a:xfrm>
            <a:off x="992614" y="1002450"/>
            <a:ext cx="560630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buSzPct val="100000"/>
              <a:buFontTx/>
              <a:buChar char="●"/>
            </a:pPr>
            <a:r>
              <a:rPr lang="en-US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Publishing 3D with interactivity </a:t>
            </a:r>
          </a:p>
          <a:p>
            <a:pPr marL="457200" indent="-381000">
              <a:buSzPct val="100000"/>
              <a:buFontTx/>
              <a:buChar char="●"/>
            </a:pPr>
            <a:endParaRPr lang="en-US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381000">
              <a:buSzPct val="100000"/>
              <a:buFontTx/>
              <a:buChar char="●"/>
            </a:pPr>
            <a:r>
              <a:rPr lang="en-US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language to add </a:t>
            </a:r>
            <a:r>
              <a:rPr lang="en-US" altLang="en-US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3D models, geospatial and imagery into one system (3D application) </a:t>
            </a:r>
          </a:p>
          <a:p>
            <a:pPr marL="457200" indent="-381000">
              <a:buSzPct val="100000"/>
              <a:buFontTx/>
              <a:buChar char="●"/>
            </a:pPr>
            <a:endParaRPr lang="en-US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381000">
              <a:buSzPct val="100000"/>
              <a:buFontTx/>
              <a:buChar char="●"/>
            </a:pPr>
            <a:r>
              <a:rPr lang="en-US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JS API X3D browsers: X3DOM and X_ITE  use WebGL for native rendering. NO plugins required!</a:t>
            </a:r>
          </a:p>
          <a:p>
            <a:pPr marL="457200" indent="-381000">
              <a:buSzPct val="100000"/>
              <a:buFontTx/>
              <a:buChar char="●"/>
            </a:pPr>
            <a:endParaRPr lang="en-US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381000">
              <a:buSzPct val="100000"/>
              <a:buFontTx/>
              <a:buChar char="●"/>
            </a:pPr>
            <a:r>
              <a:rPr lang="en-US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Standalone X3D browsers: Instant Reality, BS Contact </a:t>
            </a:r>
          </a:p>
          <a:p>
            <a:pPr lvl="0"/>
            <a:endParaRPr lang="en-US" dirty="0"/>
          </a:p>
        </p:txBody>
      </p:sp>
      <p:pic>
        <p:nvPicPr>
          <p:cNvPr id="20" name="Shape 726">
            <a:extLst>
              <a:ext uri="{FF2B5EF4-FFF2-40B4-BE49-F238E27FC236}">
                <a16:creationId xmlns:a16="http://schemas.microsoft.com/office/drawing/2014/main" id="{8A494EA5-1AB9-4EE7-AF25-41C712DC15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1459" y="1549948"/>
            <a:ext cx="1852403" cy="53836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grpSp>
        <p:nvGrpSpPr>
          <p:cNvPr id="21" name="Shape 731">
            <a:extLst>
              <a:ext uri="{FF2B5EF4-FFF2-40B4-BE49-F238E27FC236}">
                <a16:creationId xmlns:a16="http://schemas.microsoft.com/office/drawing/2014/main" id="{5189FCB6-1D2B-4CBE-871F-4FB8E00E8F7E}"/>
              </a:ext>
            </a:extLst>
          </p:cNvPr>
          <p:cNvGrpSpPr/>
          <p:nvPr/>
        </p:nvGrpSpPr>
        <p:grpSpPr>
          <a:xfrm>
            <a:off x="6923150" y="2391522"/>
            <a:ext cx="1395913" cy="943633"/>
            <a:chOff x="6512194" y="1985309"/>
            <a:chExt cx="1208822" cy="700563"/>
          </a:xfrm>
        </p:grpSpPr>
        <p:pic>
          <p:nvPicPr>
            <p:cNvPr id="22" name="Shape 732">
              <a:extLst>
                <a:ext uri="{FF2B5EF4-FFF2-40B4-BE49-F238E27FC236}">
                  <a16:creationId xmlns:a16="http://schemas.microsoft.com/office/drawing/2014/main" id="{A98A08EF-9492-40E7-A708-60C30EECC78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12194" y="1985309"/>
              <a:ext cx="552038" cy="572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Shape 733">
              <a:extLst>
                <a:ext uri="{FF2B5EF4-FFF2-40B4-BE49-F238E27FC236}">
                  <a16:creationId xmlns:a16="http://schemas.microsoft.com/office/drawing/2014/main" id="{09933256-F341-4EF8-B9F9-06DF724B786C}"/>
                </a:ext>
              </a:extLst>
            </p:cNvPr>
            <p:cNvSpPr txBox="1"/>
            <p:nvPr/>
          </p:nvSpPr>
          <p:spPr>
            <a:xfrm>
              <a:off x="6695528" y="2439652"/>
              <a:ext cx="1025488" cy="24622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Arial"/>
                <a:buNone/>
              </a:pPr>
              <a:r>
                <a:rPr lang="en" sz="1000" b="1" i="0" u="none" strike="noStrike" cap="none" dirty="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X_ITE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767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6"/>
          <p:cNvSpPr txBox="1"/>
          <p:nvPr/>
        </p:nvSpPr>
        <p:spPr>
          <a:xfrm>
            <a:off x="462486" y="566766"/>
            <a:ext cx="8552539" cy="44405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Comparing 3D Technologies</a:t>
            </a:r>
          </a:p>
          <a:p>
            <a:pPr marL="457200" indent="-381000">
              <a:buSzPct val="100000"/>
              <a:buFontTx/>
              <a:buChar char="●"/>
            </a:pP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381000">
              <a:buSzPct val="100000"/>
              <a:buFontTx/>
              <a:buChar char="●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X3D – Declarative 3D for web programmers </a:t>
            </a:r>
          </a:p>
          <a:p>
            <a:pPr marL="76200">
              <a:buSzPct val="100000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Declare a box </a:t>
            </a:r>
          </a:p>
          <a:p>
            <a:pPr marL="76200">
              <a:buSzPct val="100000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     * X3DOM or X_ITE 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(WebGL supported browsers)</a:t>
            </a:r>
          </a:p>
          <a:p>
            <a:pPr marL="76200">
              <a:buSzPct val="100000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     * Instant Reality 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(Stand alone browser)</a:t>
            </a:r>
          </a:p>
          <a:p>
            <a:pPr marL="457200" indent="-381000">
              <a:buSzPct val="100000"/>
              <a:buFontTx/>
              <a:buChar char="●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WebGL – Imperative 3D for graphics programmers</a:t>
            </a:r>
          </a:p>
          <a:p>
            <a:pPr marL="76200" lvl="4">
              <a:buSzPct val="100000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Define a box </a:t>
            </a:r>
          </a:p>
          <a:p>
            <a:pPr marL="76200" lvl="4">
              <a:buSzPct val="100000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     * Render in WebGL</a:t>
            </a:r>
          </a:p>
          <a:p>
            <a:pPr marL="457200" indent="-381000">
              <a:buSzPct val="100000"/>
              <a:buFontTx/>
              <a:buChar char="●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glTF – 3D geometry + materials rendering(PBR)</a:t>
            </a:r>
          </a:p>
          <a:p>
            <a:pPr marL="76200">
              <a:buSzPct val="100000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A</a:t>
            </a:r>
            <a:r>
              <a:rPr lang="en-US" sz="1600" b="1" dirty="0">
                <a:solidFill>
                  <a:srgbClr val="002060"/>
                </a:solidFill>
              </a:rPr>
              <a:t>n efficient  transportable 3D assets  </a:t>
            </a:r>
          </a:p>
          <a:p>
            <a:pPr marL="76200">
              <a:buSzPct val="100000"/>
            </a:pP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76200">
              <a:buSzPct val="100000"/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 need</a:t>
            </a:r>
            <a:r>
              <a:rPr lang="en-US" sz="1600" b="1" dirty="0">
                <a:solidFill>
                  <a:schemeClr val="tx1"/>
                </a:solidFill>
              </a:rPr>
              <a:t> X3D to compose several 3D asset into a meaningful 3D Web applications 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pPr marL="457200" indent="-381000">
              <a:buSzPct val="100000"/>
              <a:buFontTx/>
              <a:buChar char="●"/>
            </a:pP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381000">
              <a:buSzPct val="100000"/>
              <a:buFontTx/>
              <a:buChar char="●"/>
            </a:pP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76200">
              <a:buSzPct val="100000"/>
            </a:pP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76200">
              <a:buSzPct val="100000"/>
            </a:pP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endParaRPr lang="en-US" sz="18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7" name="Shape 80">
            <a:extLst>
              <a:ext uri="{FF2B5EF4-FFF2-40B4-BE49-F238E27FC236}">
                <a16:creationId xmlns:a16="http://schemas.microsoft.com/office/drawing/2014/main" id="{252DAAB0-7C5A-46A7-AD1D-146B72599B3E}"/>
              </a:ext>
            </a:extLst>
          </p:cNvPr>
          <p:cNvSpPr txBox="1"/>
          <p:nvPr/>
        </p:nvSpPr>
        <p:spPr>
          <a:xfrm rot="10800000" flipV="1">
            <a:off x="2459955" y="4580608"/>
            <a:ext cx="3120659" cy="426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38570" tIns="19280" rIns="38570" bIns="19280" anchor="t" anchorCtr="0">
            <a:normAutofit fontScale="55000" lnSpcReduction="20000"/>
          </a:bodyPr>
          <a:lstStyle/>
          <a:p>
            <a:pPr algn="ctr">
              <a:buSzPct val="25000"/>
            </a:pPr>
            <a:endParaRPr lang="en-US" sz="1575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www.web3d.org /x3d</a:t>
            </a:r>
            <a:r>
              <a:rPr lang="en-US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/why-use-x3d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EDACA6-DA33-42E9-92E4-C0D88E64F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86" y="801071"/>
            <a:ext cx="22794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2060"/>
                </a:solidFill>
                <a:latin typeface="Arial Unicode MS"/>
              </a:rPr>
              <a:t>`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Shape 221">
            <a:extLst>
              <a:ext uri="{FF2B5EF4-FFF2-40B4-BE49-F238E27FC236}">
                <a16:creationId xmlns:a16="http://schemas.microsoft.com/office/drawing/2014/main" id="{B555E41A-6CC9-43CD-877C-40902729E4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2687" y="3080852"/>
            <a:ext cx="885754" cy="36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71">
            <a:extLst>
              <a:ext uri="{FF2B5EF4-FFF2-40B4-BE49-F238E27FC236}">
                <a16:creationId xmlns:a16="http://schemas.microsoft.com/office/drawing/2014/main" id="{D2CCE563-5EC3-4D32-AFC0-0AF8491104E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0514" y="2379503"/>
            <a:ext cx="990100" cy="45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45E1DD-D815-44DF-A14B-BF1C34F90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493" y="1411997"/>
            <a:ext cx="948876" cy="8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2934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3255</TotalTime>
  <Words>1517</Words>
  <Application>Microsoft Office PowerPoint</Application>
  <PresentationFormat>On-screen Show (16:9)</PresentationFormat>
  <Paragraphs>394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Wingdings</vt:lpstr>
      <vt:lpstr>Palatino Linotype</vt:lpstr>
      <vt:lpstr>Calibri</vt:lpstr>
      <vt:lpstr>Arial Unicode MS</vt:lpstr>
      <vt:lpstr>Arial Narrow</vt:lpstr>
      <vt:lpstr>Century Gothic</vt:lpstr>
      <vt:lpstr>Trebuchet MS</vt:lpstr>
      <vt:lpstr>Arial</vt:lpstr>
      <vt:lpstr>Noto Sans Symbols</vt:lpstr>
      <vt:lpstr>Wingdings 2</vt:lpstr>
      <vt:lpstr>Roboto</vt:lpstr>
      <vt:lpstr>Slice</vt:lpstr>
      <vt:lpstr>Web3D and X3D Overview</vt:lpstr>
      <vt:lpstr>PowerPoint Presentation</vt:lpstr>
      <vt:lpstr>PowerPoint Presentation</vt:lpstr>
      <vt:lpstr>PowerPoint Presentation</vt:lpstr>
      <vt:lpstr>Active ISO Web3D Standards</vt:lpstr>
      <vt:lpstr>PowerPoint Presentation</vt:lpstr>
      <vt:lpstr>PowerPoint Presentation</vt:lpstr>
      <vt:lpstr>PowerPoint Presentation</vt:lpstr>
      <vt:lpstr>PowerPoint Presentation</vt:lpstr>
      <vt:lpstr>Web3D Standards Global Adoption</vt:lpstr>
      <vt:lpstr>PowerPoint Presentation</vt:lpstr>
      <vt:lpstr>Who is using X3D?</vt:lpstr>
      <vt:lpstr>PowerPoint Presentation</vt:lpstr>
      <vt:lpstr>Web3D: 2019-2020 Highlights</vt:lpstr>
      <vt:lpstr>X3D is Evolving  - X3D version 4.0 Always backward compatible</vt:lpstr>
      <vt:lpstr>X3D is Evolving  - X3Dv4   Always backward compatible</vt:lpstr>
      <vt:lpstr>New SDO Collaboration </vt:lpstr>
      <vt:lpstr>PowerPoint Presentation</vt:lpstr>
      <vt:lpstr>PowerPoint Presentation</vt:lpstr>
      <vt:lpstr>Web3D Resources</vt:lpstr>
      <vt:lpstr>Upcoming Events </vt:lpstr>
      <vt:lpstr>PowerPoint Presentation</vt:lpstr>
      <vt:lpstr>PowerPoint Presentation</vt:lpstr>
      <vt:lpstr>Join Web3D and Participate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Web3D 2017:  Masterclass</dc:title>
  <dc:creator>Anita Havele</dc:creator>
  <cp:lastModifiedBy>Anita Havele</cp:lastModifiedBy>
  <cp:revision>227</cp:revision>
  <dcterms:modified xsi:type="dcterms:W3CDTF">2020-08-04T15:54:37Z</dcterms:modified>
</cp:coreProperties>
</file>